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84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30" r:id="rId18"/>
    <p:sldId id="529" r:id="rId19"/>
    <p:sldId id="511" r:id="rId20"/>
    <p:sldId id="512" r:id="rId21"/>
    <p:sldId id="513" r:id="rId22"/>
    <p:sldId id="528" r:id="rId23"/>
    <p:sldId id="515" r:id="rId24"/>
    <p:sldId id="516" r:id="rId25"/>
    <p:sldId id="517" r:id="rId26"/>
    <p:sldId id="518" r:id="rId27"/>
    <p:sldId id="527" r:id="rId28"/>
    <p:sldId id="526" r:id="rId29"/>
    <p:sldId id="525" r:id="rId30"/>
    <p:sldId id="522" r:id="rId31"/>
    <p:sldId id="523" r:id="rId32"/>
    <p:sldId id="524" r:id="rId33"/>
    <p:sldId id="49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Geidel" initials="PG" lastIdx="7" clrIdx="0"/>
  <p:cmAuthor id="1" name="KWTulley" initials="KWT" lastIdx="6" clrIdx="1"/>
  <p:cmAuthor id="2" name="SLS" initials="SL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517"/>
    <a:srgbClr val="6DBD1D"/>
    <a:srgbClr val="BC1B00"/>
    <a:srgbClr val="FF4829"/>
    <a:srgbClr val="C01B00"/>
    <a:srgbClr val="79D220"/>
    <a:srgbClr val="941B18"/>
    <a:srgbClr val="B86E00"/>
    <a:srgbClr val="66CC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893" autoAdjust="0"/>
  </p:normalViewPr>
  <p:slideViewPr>
    <p:cSldViewPr snapToGrid="0">
      <p:cViewPr varScale="1">
        <p:scale>
          <a:sx n="66" d="100"/>
          <a:sy n="66" d="100"/>
        </p:scale>
        <p:origin x="-1608" y="-102"/>
      </p:cViewPr>
      <p:guideLst>
        <p:guide orient="horz" pos="92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30769230769197E-2"/>
          <c:y val="5.4726368159204002E-2"/>
          <c:w val="0.90461538461538504"/>
          <c:h val="0.81592039800994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999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</c:v>
                </c:pt>
                <c:pt idx="1">
                  <c:v>3.7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93366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2.1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C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</c:v>
                </c:pt>
                <c:pt idx="1">
                  <c:v>4.0999999999999996</c:v>
                </c:pt>
                <c:pt idx="2">
                  <c:v>22.9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CFF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</c:v>
                </c:pt>
                <c:pt idx="1">
                  <c:v>2.2000000000000002</c:v>
                </c:pt>
                <c:pt idx="2">
                  <c:v>22.9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60066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</c:v>
                </c:pt>
                <c:pt idx="1">
                  <c:v>2.6</c:v>
                </c:pt>
                <c:pt idx="2">
                  <c:v>95.5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808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1</c:v>
                </c:pt>
                <c:pt idx="1">
                  <c:v>2.2000000000000002</c:v>
                </c:pt>
                <c:pt idx="2">
                  <c:v>100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0066CC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</c:v>
                </c:pt>
                <c:pt idx="1">
                  <c:v>0.1</c:v>
                </c:pt>
                <c:pt idx="2">
                  <c:v>64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CCCC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</c:v>
                </c:pt>
                <c:pt idx="1">
                  <c:v>10.1</c:v>
                </c:pt>
                <c:pt idx="2">
                  <c:v>100</c:v>
                </c:pt>
              </c:numCache>
            </c:numRef>
          </c:val>
        </c:ser>
        <c:ser>
          <c:idx val="8"/>
          <c:order val="8"/>
          <c:tx>
            <c:strRef>
              <c:f>Sheet1!$A$11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008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1</c:v>
                </c:pt>
                <c:pt idx="1">
                  <c:v>2.2999999999999998</c:v>
                </c:pt>
                <c:pt idx="2">
                  <c:v>92.9</c:v>
                </c:pt>
              </c:numCache>
            </c:numRef>
          </c:val>
        </c:ser>
        <c:ser>
          <c:idx val="9"/>
          <c:order val="9"/>
          <c:tx>
            <c:strRef>
              <c:f>Sheet1!$A$12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F00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1</c:v>
                </c:pt>
                <c:pt idx="1">
                  <c:v>11.6</c:v>
                </c:pt>
                <c:pt idx="2">
                  <c:v>79.599999999999994</c:v>
                </c:pt>
              </c:numCache>
            </c:numRef>
          </c:val>
        </c:ser>
        <c:ser>
          <c:idx val="10"/>
          <c:order val="10"/>
          <c:tx>
            <c:strRef>
              <c:f>Sheet1!$A$13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rgbClr val="FFFF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>
                  <c:v>1</c:v>
                </c:pt>
                <c:pt idx="1">
                  <c:v>2.2000000000000002</c:v>
                </c:pt>
                <c:pt idx="2">
                  <c:v>31.3</c:v>
                </c:pt>
              </c:numCache>
            </c:numRef>
          </c:val>
        </c:ser>
        <c:ser>
          <c:idx val="11"/>
          <c:order val="11"/>
          <c:tx>
            <c:strRef>
              <c:f>Sheet1!$A$14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rgbClr val="00FF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1</c:v>
                </c:pt>
                <c:pt idx="1">
                  <c:v>6.9</c:v>
                </c:pt>
                <c:pt idx="2">
                  <c:v>91.8</c:v>
                </c:pt>
              </c:numCache>
            </c:numRef>
          </c:val>
        </c:ser>
        <c:ser>
          <c:idx val="12"/>
          <c:order val="12"/>
          <c:tx>
            <c:strRef>
              <c:f>Sheet1!$A$15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rgbClr val="80008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Sheet1!$B$15:$D$15</c:f>
              <c:numCache>
                <c:formatCode>General</c:formatCode>
                <c:ptCount val="3"/>
                <c:pt idx="0">
                  <c:v>1</c:v>
                </c:pt>
                <c:pt idx="1">
                  <c:v>7.5</c:v>
                </c:pt>
                <c:pt idx="2">
                  <c:v>17.600000000000001</c:v>
                </c:pt>
              </c:numCache>
            </c:numRef>
          </c:val>
        </c:ser>
        <c:ser>
          <c:idx val="13"/>
          <c:order val="13"/>
          <c:tx>
            <c:strRef>
              <c:f>Sheet1!$A$16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rgbClr val="8000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Sheet1!$B$16:$D$16</c:f>
              <c:numCache>
                <c:formatCode>General</c:formatCode>
                <c:ptCount val="3"/>
                <c:pt idx="0">
                  <c:v>1</c:v>
                </c:pt>
                <c:pt idx="1">
                  <c:v>6.7</c:v>
                </c:pt>
                <c:pt idx="2">
                  <c:v>97.7</c:v>
                </c:pt>
              </c:numCache>
            </c:numRef>
          </c:val>
        </c:ser>
        <c:ser>
          <c:idx val="14"/>
          <c:order val="14"/>
          <c:tx>
            <c:strRef>
              <c:f>Sheet1!$A$17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rgbClr val="00808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Sheet1!$B$17:$D$17</c:f>
              <c:numCache>
                <c:formatCode>General</c:formatCode>
                <c:ptCount val="3"/>
                <c:pt idx="0">
                  <c:v>2.4</c:v>
                </c:pt>
                <c:pt idx="1">
                  <c:v>4</c:v>
                </c:pt>
                <c:pt idx="2">
                  <c:v>48.1</c:v>
                </c:pt>
              </c:numCache>
            </c:numRef>
          </c:val>
        </c:ser>
        <c:ser>
          <c:idx val="15"/>
          <c:order val="15"/>
          <c:tx>
            <c:strRef>
              <c:f>Sheet1!$A$18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0000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1</c:v>
                </c:pt>
                <c:pt idx="1">
                  <c:v>3.9</c:v>
                </c:pt>
                <c:pt idx="2">
                  <c:v>46.3</c:v>
                </c:pt>
              </c:numCache>
            </c:numRef>
          </c:val>
        </c:ser>
        <c:ser>
          <c:idx val="16"/>
          <c:order val="16"/>
          <c:tx>
            <c:strRef>
              <c:f>Sheet1!$A$19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rgbClr val="00CC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1</c:v>
                </c:pt>
                <c:pt idx="1">
                  <c:v>11.2</c:v>
                </c:pt>
                <c:pt idx="2">
                  <c:v>37.800000000000011</c:v>
                </c:pt>
              </c:numCache>
            </c:numRef>
          </c:val>
        </c:ser>
        <c:ser>
          <c:idx val="17"/>
          <c:order val="17"/>
          <c:tx>
            <c:strRef>
              <c:f>Sheet1!$A$20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rgbClr val="CCFF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Sheet1!$B$20:$D$20</c:f>
              <c:numCache>
                <c:formatCode>General</c:formatCode>
                <c:ptCount val="3"/>
                <c:pt idx="0">
                  <c:v>1</c:v>
                </c:pt>
                <c:pt idx="1">
                  <c:v>6.4</c:v>
                </c:pt>
                <c:pt idx="2">
                  <c:v>66.2</c:v>
                </c:pt>
              </c:numCache>
            </c:numRef>
          </c:val>
        </c:ser>
        <c:ser>
          <c:idx val="18"/>
          <c:order val="18"/>
          <c:tx>
            <c:strRef>
              <c:f>Sheet1!$A$21</c:f>
              <c:strCache>
                <c:ptCount val="1"/>
                <c:pt idx="0">
                  <c:v>19</c:v>
                </c:pt>
              </c:strCache>
            </c:strRef>
          </c:tx>
          <c:spPr>
            <a:solidFill>
              <a:srgbClr val="CCFFCC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Sheet1!$B$21:$D$21</c:f>
              <c:numCache>
                <c:formatCode>General</c:formatCode>
                <c:ptCount val="3"/>
                <c:pt idx="0">
                  <c:v>1.6</c:v>
                </c:pt>
                <c:pt idx="1">
                  <c:v>4.5</c:v>
                </c:pt>
                <c:pt idx="2">
                  <c:v>37.800000000000011</c:v>
                </c:pt>
              </c:numCache>
            </c:numRef>
          </c:val>
        </c:ser>
        <c:ser>
          <c:idx val="19"/>
          <c:order val="19"/>
          <c:tx>
            <c:strRef>
              <c:f>Sheet1!$A$22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FFFF99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Sheet1!$B$22:$D$22</c:f>
              <c:numCache>
                <c:formatCode>General</c:formatCode>
                <c:ptCount val="3"/>
                <c:pt idx="0">
                  <c:v>1.7</c:v>
                </c:pt>
                <c:pt idx="1">
                  <c:v>4.9000000000000004</c:v>
                </c:pt>
                <c:pt idx="2">
                  <c:v>68</c:v>
                </c:pt>
              </c:numCache>
            </c:numRef>
          </c:val>
        </c:ser>
        <c:ser>
          <c:idx val="20"/>
          <c:order val="20"/>
          <c:tx>
            <c:strRef>
              <c:f>Sheet1!$A$23</c:f>
              <c:strCache>
                <c:ptCount val="1"/>
                <c:pt idx="0">
                  <c:v>21</c:v>
                </c:pt>
              </c:strCache>
            </c:strRef>
          </c:tx>
          <c:spPr>
            <a:solidFill>
              <a:srgbClr val="99CC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Sheet1!$B$23:$D$23</c:f>
              <c:numCache>
                <c:formatCode>General</c:formatCode>
                <c:ptCount val="3"/>
                <c:pt idx="0">
                  <c:v>1</c:v>
                </c:pt>
                <c:pt idx="1">
                  <c:v>4.3</c:v>
                </c:pt>
                <c:pt idx="2">
                  <c:v>15.8</c:v>
                </c:pt>
              </c:numCache>
            </c:numRef>
          </c:val>
        </c:ser>
        <c:ser>
          <c:idx val="21"/>
          <c:order val="21"/>
          <c:tx>
            <c:strRef>
              <c:f>Sheet1!$A$24</c:f>
              <c:strCache>
                <c:ptCount val="1"/>
                <c:pt idx="0">
                  <c:v>22</c:v>
                </c:pt>
              </c:strCache>
            </c:strRef>
          </c:tx>
          <c:spPr>
            <a:solidFill>
              <a:srgbClr val="FF99CC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Sheet1!$B$24:$D$24</c:f>
              <c:numCache>
                <c:formatCode>General</c:formatCode>
                <c:ptCount val="3"/>
                <c:pt idx="0">
                  <c:v>1</c:v>
                </c:pt>
                <c:pt idx="1">
                  <c:v>9.2000000000000011</c:v>
                </c:pt>
                <c:pt idx="2">
                  <c:v>50.4</c:v>
                </c:pt>
              </c:numCache>
            </c:numRef>
          </c:val>
        </c:ser>
        <c:ser>
          <c:idx val="22"/>
          <c:order val="22"/>
          <c:tx>
            <c:strRef>
              <c:f>Sheet1!$A$25</c:f>
              <c:strCache>
                <c:ptCount val="1"/>
                <c:pt idx="0">
                  <c:v>23</c:v>
                </c:pt>
              </c:strCache>
            </c:strRef>
          </c:tx>
          <c:spPr>
            <a:solidFill>
              <a:srgbClr val="CC99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Sheet1!$B$25:$D$25</c:f>
              <c:numCache>
                <c:formatCode>General</c:formatCode>
                <c:ptCount val="3"/>
                <c:pt idx="0">
                  <c:v>2.4</c:v>
                </c:pt>
                <c:pt idx="1">
                  <c:v>7.3</c:v>
                </c:pt>
                <c:pt idx="2">
                  <c:v>22.5</c:v>
                </c:pt>
              </c:numCache>
            </c:numRef>
          </c:val>
        </c:ser>
        <c:ser>
          <c:idx val="23"/>
          <c:order val="23"/>
          <c:tx>
            <c:strRef>
              <c:f>Sheet1!$A$26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rgbClr val="FFCC99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Sheet1!$B$26:$D$26</c:f>
              <c:numCache>
                <c:formatCode>General</c:formatCode>
                <c:ptCount val="3"/>
                <c:pt idx="0">
                  <c:v>3.2</c:v>
                </c:pt>
                <c:pt idx="1">
                  <c:v>6.5</c:v>
                </c:pt>
                <c:pt idx="2">
                  <c:v>64.400000000000006</c:v>
                </c:pt>
              </c:numCache>
            </c:numRef>
          </c:val>
        </c:ser>
        <c:ser>
          <c:idx val="24"/>
          <c:order val="24"/>
          <c:tx>
            <c:strRef>
              <c:f>Sheet1!$A$27</c:f>
              <c:strCache>
                <c:ptCount val="1"/>
                <c:pt idx="0">
                  <c:v>25</c:v>
                </c:pt>
              </c:strCache>
            </c:strRef>
          </c:tx>
          <c:spPr>
            <a:solidFill>
              <a:srgbClr val="3366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Sheet1!$B$27:$D$27</c:f>
              <c:numCache>
                <c:formatCode>General</c:formatCode>
                <c:ptCount val="3"/>
                <c:pt idx="0">
                  <c:v>1</c:v>
                </c:pt>
                <c:pt idx="1">
                  <c:v>11.6</c:v>
                </c:pt>
                <c:pt idx="2">
                  <c:v>47.4</c:v>
                </c:pt>
              </c:numCache>
            </c:numRef>
          </c:val>
        </c:ser>
        <c:ser>
          <c:idx val="25"/>
          <c:order val="25"/>
          <c:tx>
            <c:strRef>
              <c:f>Sheet1!$A$28</c:f>
              <c:strCache>
                <c:ptCount val="1"/>
                <c:pt idx="0">
                  <c:v>26</c:v>
                </c:pt>
              </c:strCache>
            </c:strRef>
          </c:tx>
          <c:spPr>
            <a:solidFill>
              <a:srgbClr val="33CCCC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Sheet1!$B$28:$D$28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71.099999999999994</c:v>
                </c:pt>
              </c:numCache>
            </c:numRef>
          </c:val>
        </c:ser>
        <c:ser>
          <c:idx val="26"/>
          <c:order val="26"/>
          <c:tx>
            <c:strRef>
              <c:f>Sheet1!$A$29</c:f>
              <c:strCache>
                <c:ptCount val="1"/>
                <c:pt idx="0">
                  <c:v>27</c:v>
                </c:pt>
              </c:strCache>
            </c:strRef>
          </c:tx>
          <c:spPr>
            <a:solidFill>
              <a:srgbClr val="99CC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1</c:v>
                </c:pt>
                <c:pt idx="1">
                  <c:v>9.8000000000000007</c:v>
                </c:pt>
                <c:pt idx="2">
                  <c:v>15.1</c:v>
                </c:pt>
              </c:numCache>
            </c:numRef>
          </c:val>
        </c:ser>
        <c:ser>
          <c:idx val="27"/>
          <c:order val="27"/>
          <c:tx>
            <c:strRef>
              <c:f>Sheet1!$A$30</c:f>
              <c:strCache>
                <c:ptCount val="1"/>
                <c:pt idx="0">
                  <c:v>28</c:v>
                </c:pt>
              </c:strCache>
            </c:strRef>
          </c:tx>
          <c:spPr>
            <a:solidFill>
              <a:srgbClr val="FFCC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Sheet1!$B$30:$D$30</c:f>
              <c:numCache>
                <c:formatCode>General</c:formatCode>
                <c:ptCount val="3"/>
                <c:pt idx="0">
                  <c:v>1</c:v>
                </c:pt>
                <c:pt idx="1">
                  <c:v>1.8</c:v>
                </c:pt>
                <c:pt idx="2">
                  <c:v>49.2</c:v>
                </c:pt>
              </c:numCache>
            </c:numRef>
          </c:val>
        </c:ser>
        <c:ser>
          <c:idx val="28"/>
          <c:order val="28"/>
          <c:tx>
            <c:strRef>
              <c:f>Sheet1!$A$31</c:f>
              <c:strCache>
                <c:ptCount val="1"/>
                <c:pt idx="0">
                  <c:v>29</c:v>
                </c:pt>
              </c:strCache>
            </c:strRef>
          </c:tx>
          <c:spPr>
            <a:solidFill>
              <a:srgbClr val="FF99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Sheet1!$B$31:$D$31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65.5</c:v>
                </c:pt>
              </c:numCache>
            </c:numRef>
          </c:val>
        </c:ser>
        <c:ser>
          <c:idx val="29"/>
          <c:order val="29"/>
          <c:tx>
            <c:strRef>
              <c:f>Sheet1!$A$32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rgbClr val="FF66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Sheet1!$B$32:$D$32</c:f>
              <c:numCache>
                <c:formatCode>General</c:formatCode>
                <c:ptCount val="3"/>
                <c:pt idx="0">
                  <c:v>1</c:v>
                </c:pt>
                <c:pt idx="1">
                  <c:v>1.3</c:v>
                </c:pt>
                <c:pt idx="2">
                  <c:v>81.3</c:v>
                </c:pt>
              </c:numCache>
            </c:numRef>
          </c:val>
        </c:ser>
        <c:ser>
          <c:idx val="30"/>
          <c:order val="30"/>
          <c:tx>
            <c:strRef>
              <c:f>Sheet1!$A$33</c:f>
              <c:strCache>
                <c:ptCount val="1"/>
                <c:pt idx="0">
                  <c:v>31</c:v>
                </c:pt>
              </c:strCache>
            </c:strRef>
          </c:tx>
          <c:spPr>
            <a:solidFill>
              <a:srgbClr val="666699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Sheet1!$B$33:$D$33</c:f>
              <c:numCache>
                <c:formatCode>General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24.3</c:v>
                </c:pt>
              </c:numCache>
            </c:numRef>
          </c:val>
        </c:ser>
        <c:ser>
          <c:idx val="31"/>
          <c:order val="31"/>
          <c:tx>
            <c:strRef>
              <c:f>Sheet1!$A$34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969696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Sheet1!$B$34:$D$34</c:f>
              <c:numCache>
                <c:formatCode>General</c:formatCode>
                <c:ptCount val="3"/>
                <c:pt idx="0">
                  <c:v>1</c:v>
                </c:pt>
                <c:pt idx="1">
                  <c:v>1.6</c:v>
                </c:pt>
                <c:pt idx="2">
                  <c:v>47.4</c:v>
                </c:pt>
              </c:numCache>
            </c:numRef>
          </c:val>
        </c:ser>
        <c:ser>
          <c:idx val="32"/>
          <c:order val="32"/>
          <c:tx>
            <c:strRef>
              <c:f>Sheet1!$A$35</c:f>
              <c:strCache>
                <c:ptCount val="1"/>
                <c:pt idx="0">
                  <c:v>33</c:v>
                </c:pt>
              </c:strCache>
            </c:strRef>
          </c:tx>
          <c:spPr>
            <a:solidFill>
              <a:srgbClr val="003366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Sheet1!$B$35:$D$35</c:f>
              <c:numCache>
                <c:formatCode>General</c:formatCode>
                <c:ptCount val="3"/>
                <c:pt idx="0">
                  <c:v>1</c:v>
                </c:pt>
                <c:pt idx="1">
                  <c:v>4.5999999999999996</c:v>
                </c:pt>
                <c:pt idx="2">
                  <c:v>72.8</c:v>
                </c:pt>
              </c:numCache>
            </c:numRef>
          </c:val>
        </c:ser>
        <c:ser>
          <c:idx val="33"/>
          <c:order val="33"/>
          <c:tx>
            <c:strRef>
              <c:f>Sheet1!$A$36</c:f>
              <c:strCache>
                <c:ptCount val="1"/>
                <c:pt idx="0">
                  <c:v>34</c:v>
                </c:pt>
              </c:strCache>
            </c:strRef>
          </c:tx>
          <c:spPr>
            <a:solidFill>
              <a:srgbClr val="339966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Sheet1!$B$36:$D$36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1.7</c:v>
                </c:pt>
                <c:pt idx="2">
                  <c:v>66.400000000000006</c:v>
                </c:pt>
              </c:numCache>
            </c:numRef>
          </c:val>
        </c:ser>
        <c:ser>
          <c:idx val="34"/>
          <c:order val="34"/>
          <c:tx>
            <c:strRef>
              <c:f>Sheet1!$A$37</c:f>
              <c:strCache>
                <c:ptCount val="1"/>
                <c:pt idx="0">
                  <c:v>35</c:v>
                </c:pt>
              </c:strCache>
            </c:strRef>
          </c:tx>
          <c:spPr>
            <a:solidFill>
              <a:srgbClr val="0033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Sheet1!$B$37:$D$37</c:f>
              <c:numCache>
                <c:formatCode>General</c:formatCode>
                <c:ptCount val="3"/>
                <c:pt idx="0">
                  <c:v>1</c:v>
                </c:pt>
                <c:pt idx="1">
                  <c:v>10.5</c:v>
                </c:pt>
                <c:pt idx="2">
                  <c:v>41.1</c:v>
                </c:pt>
              </c:numCache>
            </c:numRef>
          </c:val>
        </c:ser>
        <c:ser>
          <c:idx val="35"/>
          <c:order val="35"/>
          <c:tx>
            <c:strRef>
              <c:f>Sheet1!$A$38</c:f>
              <c:strCache>
                <c:ptCount val="1"/>
                <c:pt idx="0">
                  <c:v>36</c:v>
                </c:pt>
              </c:strCache>
            </c:strRef>
          </c:tx>
          <c:spPr>
            <a:solidFill>
              <a:srgbClr val="3333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Sheet1!$B$38:$D$38</c:f>
              <c:numCache>
                <c:formatCode>General</c:formatCode>
                <c:ptCount val="3"/>
                <c:pt idx="1">
                  <c:v>8.2399999999999984</c:v>
                </c:pt>
                <c:pt idx="2">
                  <c:v>44.2</c:v>
                </c:pt>
              </c:numCache>
            </c:numRef>
          </c:val>
        </c:ser>
        <c:ser>
          <c:idx val="36"/>
          <c:order val="36"/>
          <c:tx>
            <c:strRef>
              <c:f>Sheet1!$A$39</c:f>
              <c:strCache>
                <c:ptCount val="1"/>
                <c:pt idx="0">
                  <c:v>37</c:v>
                </c:pt>
              </c:strCache>
            </c:strRef>
          </c:tx>
          <c:spPr>
            <a:solidFill>
              <a:srgbClr val="9933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Sheet1!$B$39:$D$39</c:f>
              <c:numCache>
                <c:formatCode>General</c:formatCode>
                <c:ptCount val="3"/>
                <c:pt idx="1">
                  <c:v>7.6</c:v>
                </c:pt>
                <c:pt idx="2">
                  <c:v>88.2</c:v>
                </c:pt>
              </c:numCache>
            </c:numRef>
          </c:val>
        </c:ser>
        <c:ser>
          <c:idx val="37"/>
          <c:order val="37"/>
          <c:tx>
            <c:strRef>
              <c:f>Sheet1!$A$40</c:f>
              <c:strCache>
                <c:ptCount val="1"/>
                <c:pt idx="0">
                  <c:v>38</c:v>
                </c:pt>
              </c:strCache>
            </c:strRef>
          </c:tx>
          <c:spPr>
            <a:solidFill>
              <a:srgbClr val="993366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Sheet1!$B$40:$D$40</c:f>
              <c:numCache>
                <c:formatCode>General</c:formatCode>
                <c:ptCount val="3"/>
                <c:pt idx="1">
                  <c:v>11.9</c:v>
                </c:pt>
                <c:pt idx="2">
                  <c:v>100</c:v>
                </c:pt>
              </c:numCache>
            </c:numRef>
          </c:val>
        </c:ser>
        <c:ser>
          <c:idx val="38"/>
          <c:order val="38"/>
          <c:tx>
            <c:strRef>
              <c:f>Sheet1!$A$41</c:f>
              <c:strCache>
                <c:ptCount val="1"/>
                <c:pt idx="0">
                  <c:v>39</c:v>
                </c:pt>
              </c:strCache>
            </c:strRef>
          </c:tx>
          <c:spPr>
            <a:solidFill>
              <a:srgbClr val="333399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Sheet1!$B$41:$D$41</c:f>
              <c:numCache>
                <c:formatCode>General</c:formatCode>
                <c:ptCount val="3"/>
                <c:pt idx="1">
                  <c:v>7.3</c:v>
                </c:pt>
                <c:pt idx="2">
                  <c:v>100</c:v>
                </c:pt>
              </c:numCache>
            </c:numRef>
          </c:val>
        </c:ser>
        <c:ser>
          <c:idx val="39"/>
          <c:order val="39"/>
          <c:tx>
            <c:strRef>
              <c:f>Sheet1!$A$42</c:f>
              <c:strCache>
                <c:ptCount val="1"/>
                <c:pt idx="0">
                  <c:v>40</c:v>
                </c:pt>
              </c:strCache>
            </c:strRef>
          </c:tx>
          <c:spPr>
            <a:solidFill>
              <a:srgbClr val="333333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Sheet1!$B$42:$D$42</c:f>
              <c:numCache>
                <c:formatCode>General</c:formatCode>
                <c:ptCount val="3"/>
                <c:pt idx="1">
                  <c:v>6.7</c:v>
                </c:pt>
                <c:pt idx="2">
                  <c:v>83.5</c:v>
                </c:pt>
              </c:numCache>
            </c:numRef>
          </c:val>
        </c:ser>
        <c:ser>
          <c:idx val="40"/>
          <c:order val="40"/>
          <c:tx>
            <c:strRef>
              <c:f>Sheet1!$A$43</c:f>
              <c:strCache>
                <c:ptCount val="1"/>
                <c:pt idx="0">
                  <c:v>41</c:v>
                </c:pt>
              </c:strCache>
            </c:strRef>
          </c:tx>
          <c:spPr>
            <a:solidFill>
              <a:srgbClr val="0000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Sheet1!$B$43:$D$43</c:f>
              <c:numCache>
                <c:formatCode>General</c:formatCode>
                <c:ptCount val="3"/>
                <c:pt idx="1">
                  <c:v>7.8</c:v>
                </c:pt>
                <c:pt idx="2">
                  <c:v>25.6</c:v>
                </c:pt>
              </c:numCache>
            </c:numRef>
          </c:val>
        </c:ser>
        <c:ser>
          <c:idx val="41"/>
          <c:order val="41"/>
          <c:tx>
            <c:strRef>
              <c:f>Sheet1!$A$44</c:f>
              <c:strCache>
                <c:ptCount val="1"/>
                <c:pt idx="0">
                  <c:v>42</c:v>
                </c:pt>
              </c:strCache>
            </c:strRef>
          </c:tx>
          <c:spPr>
            <a:solidFill>
              <a:srgbClr val="FFFF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Sheet1!$B$44:$D$44</c:f>
              <c:numCache>
                <c:formatCode>General</c:formatCode>
                <c:ptCount val="3"/>
                <c:pt idx="1">
                  <c:v>2.5</c:v>
                </c:pt>
                <c:pt idx="2">
                  <c:v>60.6</c:v>
                </c:pt>
              </c:numCache>
            </c:numRef>
          </c:val>
        </c:ser>
        <c:ser>
          <c:idx val="42"/>
          <c:order val="42"/>
          <c:tx>
            <c:strRef>
              <c:f>Sheet1!$A$45</c:f>
              <c:strCache>
                <c:ptCount val="1"/>
                <c:pt idx="0">
                  <c:v>43</c:v>
                </c:pt>
              </c:strCache>
            </c:strRef>
          </c:tx>
          <c:spPr>
            <a:solidFill>
              <a:srgbClr val="FF00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Sheet1!$B$45:$D$45</c:f>
              <c:numCache>
                <c:formatCode>General</c:formatCode>
                <c:ptCount val="3"/>
                <c:pt idx="1">
                  <c:v>9.6</c:v>
                </c:pt>
                <c:pt idx="2">
                  <c:v>56</c:v>
                </c:pt>
              </c:numCache>
            </c:numRef>
          </c:val>
        </c:ser>
        <c:ser>
          <c:idx val="43"/>
          <c:order val="43"/>
          <c:tx>
            <c:strRef>
              <c:f>Sheet1!$A$46</c:f>
              <c:strCache>
                <c:ptCount val="1"/>
                <c:pt idx="0">
                  <c:v>44</c:v>
                </c:pt>
              </c:strCache>
            </c:strRef>
          </c:tx>
          <c:spPr>
            <a:solidFill>
              <a:srgbClr val="00FF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Sheet1!$B$46:$D$46</c:f>
              <c:numCache>
                <c:formatCode>General</c:formatCode>
                <c:ptCount val="3"/>
                <c:pt idx="1">
                  <c:v>14.6</c:v>
                </c:pt>
                <c:pt idx="2">
                  <c:v>58.6</c:v>
                </c:pt>
              </c:numCache>
            </c:numRef>
          </c:val>
        </c:ser>
        <c:ser>
          <c:idx val="44"/>
          <c:order val="44"/>
          <c:tx>
            <c:strRef>
              <c:f>Sheet1!$A$47</c:f>
              <c:strCache>
                <c:ptCount val="1"/>
                <c:pt idx="0">
                  <c:v>45</c:v>
                </c:pt>
              </c:strCache>
            </c:strRef>
          </c:tx>
          <c:spPr>
            <a:solidFill>
              <a:srgbClr val="0000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Sheet1!$B$47:$D$47</c:f>
              <c:numCache>
                <c:formatCode>General</c:formatCode>
                <c:ptCount val="3"/>
                <c:pt idx="1">
                  <c:v>6.7</c:v>
                </c:pt>
                <c:pt idx="2">
                  <c:v>100</c:v>
                </c:pt>
              </c:numCache>
            </c:numRef>
          </c:val>
        </c:ser>
        <c:ser>
          <c:idx val="45"/>
          <c:order val="45"/>
          <c:tx>
            <c:strRef>
              <c:f>Sheet1!$A$48</c:f>
              <c:strCache>
                <c:ptCount val="1"/>
                <c:pt idx="0">
                  <c:v>46</c:v>
                </c:pt>
              </c:strCache>
            </c:strRef>
          </c:tx>
          <c:spPr>
            <a:solidFill>
              <a:srgbClr val="FFFF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Sheet1!$B$48:$D$48</c:f>
              <c:numCache>
                <c:formatCode>General</c:formatCode>
                <c:ptCount val="3"/>
                <c:pt idx="1">
                  <c:v>8.9</c:v>
                </c:pt>
                <c:pt idx="2">
                  <c:v>100</c:v>
                </c:pt>
              </c:numCache>
            </c:numRef>
          </c:val>
        </c:ser>
        <c:ser>
          <c:idx val="46"/>
          <c:order val="46"/>
          <c:tx>
            <c:strRef>
              <c:f>Sheet1!$A$49</c:f>
              <c:strCache>
                <c:ptCount val="1"/>
                <c:pt idx="0">
                  <c:v>47</c:v>
                </c:pt>
              </c:strCache>
            </c:strRef>
          </c:tx>
          <c:spPr>
            <a:solidFill>
              <a:srgbClr val="FF00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Sheet1!$B$49:$D$49</c:f>
              <c:numCache>
                <c:formatCode>General</c:formatCode>
                <c:ptCount val="3"/>
                <c:pt idx="1">
                  <c:v>6.9</c:v>
                </c:pt>
                <c:pt idx="2">
                  <c:v>48.3</c:v>
                </c:pt>
              </c:numCache>
            </c:numRef>
          </c:val>
        </c:ser>
        <c:ser>
          <c:idx val="47"/>
          <c:order val="47"/>
          <c:tx>
            <c:strRef>
              <c:f>Sheet1!$A$50</c:f>
              <c:strCache>
                <c:ptCount val="1"/>
                <c:pt idx="0">
                  <c:v>48</c:v>
                </c:pt>
              </c:strCache>
            </c:strRef>
          </c:tx>
          <c:spPr>
            <a:solidFill>
              <a:srgbClr val="00FFFF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Sheet1!$B$50:$D$50</c:f>
              <c:numCache>
                <c:formatCode>General</c:formatCode>
                <c:ptCount val="3"/>
                <c:pt idx="1">
                  <c:v>2.7</c:v>
                </c:pt>
                <c:pt idx="2">
                  <c:v>77.2</c:v>
                </c:pt>
              </c:numCache>
            </c:numRef>
          </c:val>
        </c:ser>
        <c:ser>
          <c:idx val="48"/>
          <c:order val="48"/>
          <c:tx>
            <c:strRef>
              <c:f>Sheet1!$A$51</c:f>
              <c:strCache>
                <c:ptCount val="1"/>
                <c:pt idx="0">
                  <c:v>49</c:v>
                </c:pt>
              </c:strCache>
            </c:strRef>
          </c:tx>
          <c:spPr>
            <a:solidFill>
              <a:srgbClr val="8000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Sheet1!$B$51:$D$51</c:f>
              <c:numCache>
                <c:formatCode>General</c:formatCode>
                <c:ptCount val="3"/>
                <c:pt idx="1">
                  <c:v>3.2</c:v>
                </c:pt>
                <c:pt idx="2">
                  <c:v>66.599999999999994</c:v>
                </c:pt>
              </c:numCache>
            </c:numRef>
          </c:val>
        </c:ser>
        <c:ser>
          <c:idx val="49"/>
          <c:order val="49"/>
          <c:tx>
            <c:strRef>
              <c:f>Sheet1!$A$52</c:f>
              <c:strCache>
                <c:ptCount val="1"/>
                <c:pt idx="0">
                  <c:v>50</c:v>
                </c:pt>
              </c:strCache>
            </c:strRef>
          </c:tx>
          <c:spPr>
            <a:solidFill>
              <a:srgbClr val="0080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Sheet1!$B$52:$D$52</c:f>
              <c:numCache>
                <c:formatCode>General</c:formatCode>
                <c:ptCount val="3"/>
                <c:pt idx="1">
                  <c:v>2.2999999999999998</c:v>
                </c:pt>
                <c:pt idx="2">
                  <c:v>25.1</c:v>
                </c:pt>
              </c:numCache>
            </c:numRef>
          </c:val>
        </c:ser>
        <c:ser>
          <c:idx val="50"/>
          <c:order val="50"/>
          <c:tx>
            <c:strRef>
              <c:f>Sheet1!$A$53</c:f>
              <c:strCache>
                <c:ptCount val="1"/>
                <c:pt idx="0">
                  <c:v>51</c:v>
                </c:pt>
              </c:strCache>
            </c:strRef>
          </c:tx>
          <c:spPr>
            <a:solidFill>
              <a:srgbClr val="00008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Sheet1!$B$53:$D$53</c:f>
              <c:numCache>
                <c:formatCode>General</c:formatCode>
                <c:ptCount val="3"/>
                <c:pt idx="2">
                  <c:v>28.1</c:v>
                </c:pt>
              </c:numCache>
            </c:numRef>
          </c:val>
        </c:ser>
        <c:ser>
          <c:idx val="51"/>
          <c:order val="51"/>
          <c:tx>
            <c:strRef>
              <c:f>Sheet1!$A$54</c:f>
              <c:strCache>
                <c:ptCount val="1"/>
                <c:pt idx="0">
                  <c:v>52</c:v>
                </c:pt>
              </c:strCache>
            </c:strRef>
          </c:tx>
          <c:spPr>
            <a:solidFill>
              <a:srgbClr val="80800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Sheet1!$B$54:$D$54</c:f>
              <c:numCache>
                <c:formatCode>General</c:formatCode>
                <c:ptCount val="3"/>
                <c:pt idx="2">
                  <c:v>100</c:v>
                </c:pt>
              </c:numCache>
            </c:numRef>
          </c:val>
        </c:ser>
        <c:ser>
          <c:idx val="52"/>
          <c:order val="52"/>
          <c:tx>
            <c:strRef>
              <c:f>Sheet1!$A$55</c:f>
              <c:strCache>
                <c:ptCount val="1"/>
                <c:pt idx="0">
                  <c:v>53</c:v>
                </c:pt>
              </c:strCache>
            </c:strRef>
          </c:tx>
          <c:spPr>
            <a:solidFill>
              <a:srgbClr val="80008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Sheet1!$B$55:$D$55</c:f>
              <c:numCache>
                <c:formatCode>General</c:formatCode>
                <c:ptCount val="3"/>
                <c:pt idx="2">
                  <c:v>18.100000000000001</c:v>
                </c:pt>
              </c:numCache>
            </c:numRef>
          </c:val>
        </c:ser>
        <c:ser>
          <c:idx val="53"/>
          <c:order val="53"/>
          <c:tx>
            <c:strRef>
              <c:f>Sheet1!$A$56</c:f>
              <c:strCache>
                <c:ptCount val="1"/>
                <c:pt idx="0">
                  <c:v>54</c:v>
                </c:pt>
              </c:strCache>
            </c:strRef>
          </c:tx>
          <c:spPr>
            <a:solidFill>
              <a:srgbClr val="008080"/>
            </a:solidFill>
            <a:ln w="3154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Sheet1!$B$2:$D$2</c:f>
              <c:strCache>
                <c:ptCount val="3"/>
                <c:pt idx="0">
                  <c:v>No Urticaria</c:v>
                </c:pt>
                <c:pt idx="1">
                  <c:v>CU-Idiopathic</c:v>
                </c:pt>
                <c:pt idx="2">
                  <c:v>CU-Autoimmune</c:v>
                </c:pt>
              </c:strCache>
            </c:strRef>
          </c:cat>
          <c:val>
            <c:numRef>
              <c:f>Sheet1!$B$56:$D$56</c:f>
              <c:numCache>
                <c:formatCode>General</c:formatCode>
                <c:ptCount val="3"/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73120"/>
        <c:axId val="42374656"/>
      </c:barChart>
      <c:catAx>
        <c:axId val="423731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5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374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74656"/>
        <c:scaling>
          <c:orientation val="minMax"/>
          <c:max val="100"/>
          <c:min val="0"/>
        </c:scaling>
        <c:delete val="0"/>
        <c:axPos val="l"/>
        <c:majorGridlines>
          <c:spPr>
            <a:ln w="788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373120"/>
        <c:crosses val="autoZero"/>
        <c:crossBetween val="between"/>
        <c:majorUnit val="20"/>
      </c:valAx>
      <c:spPr>
        <a:solidFill>
          <a:srgbClr val="FFFFFF"/>
        </a:solidFill>
        <a:ln w="3154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7885">
      <a:noFill/>
      <a:prstDash val="solid"/>
    </a:ln>
  </c:spPr>
  <c:txPr>
    <a:bodyPr/>
    <a:lstStyle/>
    <a:p>
      <a:pPr>
        <a:defRPr sz="198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94697486890702E-2"/>
          <c:y val="4.4505940258076103E-2"/>
          <c:w val="0.91522435809910796"/>
          <c:h val="0.922114650038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8E14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569517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A6FA7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-10.4</c:v>
                </c:pt>
                <c:pt idx="1">
                  <c:v>-13.1</c:v>
                </c:pt>
                <c:pt idx="2">
                  <c:v>-17.899999999999999</c:v>
                </c:pt>
                <c:pt idx="3">
                  <c:v>-21.7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23"/>
        <c:axId val="42993152"/>
        <c:axId val="42994688"/>
      </c:barChart>
      <c:catAx>
        <c:axId val="42993152"/>
        <c:scaling>
          <c:orientation val="minMax"/>
        </c:scaling>
        <c:delete val="0"/>
        <c:axPos val="b"/>
        <c:majorTickMark val="in"/>
        <c:minorTickMark val="none"/>
        <c:tickLblPos val="none"/>
        <c:spPr>
          <a:ln w="28575" cap="sq">
            <a:solidFill>
              <a:schemeClr val="tx1"/>
            </a:solidFill>
            <a:bevel/>
          </a:ln>
        </c:spPr>
        <c:crossAx val="42994688"/>
        <c:crosses val="autoZero"/>
        <c:auto val="1"/>
        <c:lblAlgn val="ctr"/>
        <c:lblOffset val="100"/>
        <c:noMultiLvlLbl val="0"/>
      </c:catAx>
      <c:valAx>
        <c:axId val="42994688"/>
        <c:scaling>
          <c:orientation val="minMax"/>
          <c:max val="0"/>
          <c:min val="-25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8575" cap="sq">
            <a:solidFill>
              <a:schemeClr val="tx1"/>
            </a:solidFill>
            <a:bevel/>
          </a:ln>
        </c:spPr>
        <c:crossAx val="4299315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8E14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569517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A6FA7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26.8</c:v>
                </c:pt>
                <c:pt idx="2">
                  <c:v>42.7</c:v>
                </c:pt>
                <c:pt idx="3">
                  <c:v>65.8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763776"/>
        <c:axId val="42765312"/>
      </c:barChart>
      <c:catAx>
        <c:axId val="4276377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solidFill>
            <a:schemeClr val="accent3">
              <a:lumMod val="50000"/>
            </a:schemeClr>
          </a:solidFill>
          <a:ln w="28575" cap="sq">
            <a:solidFill>
              <a:schemeClr val="tx1"/>
            </a:solidFill>
            <a:bevel/>
          </a:ln>
        </c:spPr>
        <c:crossAx val="42765312"/>
        <c:crosses val="autoZero"/>
        <c:auto val="1"/>
        <c:lblAlgn val="ctr"/>
        <c:lblOffset val="100"/>
        <c:noMultiLvlLbl val="0"/>
      </c:catAx>
      <c:valAx>
        <c:axId val="42765312"/>
        <c:scaling>
          <c:orientation val="minMax"/>
          <c:max val="9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8575" cap="sq">
            <a:solidFill>
              <a:schemeClr val="tx1"/>
            </a:solidFill>
            <a:bevel/>
          </a:ln>
        </c:spPr>
        <c:crossAx val="42763776"/>
        <c:crosses val="autoZero"/>
        <c:crossBetween val="between"/>
        <c:majorUnit val="1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8E14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569517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A6FA7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15.9</c:v>
                </c:pt>
                <c:pt idx="2">
                  <c:v>22</c:v>
                </c:pt>
                <c:pt idx="3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848640"/>
        <c:axId val="42850176"/>
      </c:barChart>
      <c:catAx>
        <c:axId val="42848640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solidFill>
            <a:schemeClr val="tx1"/>
          </a:solidFill>
          <a:ln w="28575" cap="sq">
            <a:solidFill>
              <a:schemeClr val="tx1"/>
            </a:solidFill>
            <a:bevel/>
          </a:ln>
        </c:spPr>
        <c:crossAx val="42850176"/>
        <c:crosses val="autoZero"/>
        <c:auto val="1"/>
        <c:lblAlgn val="ctr"/>
        <c:lblOffset val="100"/>
        <c:noMultiLvlLbl val="0"/>
      </c:catAx>
      <c:valAx>
        <c:axId val="42850176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8575" cap="sq">
            <a:solidFill>
              <a:schemeClr val="tx1"/>
            </a:solidFill>
            <a:bevel/>
          </a:ln>
        </c:spPr>
        <c:crossAx val="4284864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07T20:38:43.453" idx="3">
    <p:pos x="1240" y="4152"/>
    <p:text>Slides 5-6: need name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07T21:28:34.237" idx="5">
    <p:pos x="1240" y="4152"/>
    <p:text>Slides 12-13: need name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08T11:55:17.159" idx="2">
    <p:pos x="182" y="4244"/>
    <p:text>need source line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08T12:06:08.246" idx="6">
    <p:pos x="4394" y="1768"/>
    <p:text>lower case R for receptor
I know that this is how it was in the text, but wouldn't this be more appropriately indicated as anti-IgG receptor antibody?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1C14-2C5A-46AC-AE22-A9B0E3269E09}" type="datetimeFigureOut">
              <a:rPr lang="en-US" smtClean="0"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DA89-E370-4E8B-964C-D48F8D79F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E6789A1F-92CD-4C13-ADA2-C9E6FE9D56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3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E8DA6-8DC1-48D7-BCE6-63AF16ACC117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10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11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12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Pending faculty requesting permission</a:t>
            </a:r>
          </a:p>
          <a:p>
            <a:pPr>
              <a:defRPr/>
            </a:pP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Are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the arrows correct, are they pointing to blood vessels?</a:t>
            </a:r>
          </a:p>
          <a:p>
            <a:pPr>
              <a:defRPr/>
            </a:pPr>
            <a:r>
              <a:rPr lang="en-US" sz="1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Which cells are the endothelial cells?</a:t>
            </a: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13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Photo credit: pending promised faculty permission</a:t>
            </a:r>
          </a:p>
          <a:p>
            <a:pPr>
              <a:defRPr/>
            </a:pP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14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15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>
              <a:defRPr/>
            </a:pPr>
            <a:r>
              <a:rPr lang="en-US" sz="1000" b="0" kern="12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Requesting</a:t>
            </a:r>
            <a:r>
              <a:rPr lang="en-US" sz="1000" b="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permission from publisher to use.</a:t>
            </a:r>
            <a:endParaRPr lang="en-US" sz="1000" b="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16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17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>
              <a:defRPr/>
            </a:pP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18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4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2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22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en-GB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47BB-9E44-4F44-AEFE-9DD1DC4422DC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6709" y="4343400"/>
            <a:ext cx="5693673" cy="4114800"/>
          </a:xfrm>
        </p:spPr>
        <p:txBody>
          <a:bodyPr>
            <a:normAutofit fontScale="85000" lnSpcReduction="20000"/>
          </a:bodyPr>
          <a:lstStyle/>
          <a:p>
            <a:pPr fontAlgn="ctr"/>
            <a:endParaRPr lang="en-GB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47BB-9E44-4F44-AEFE-9DD1DC4422DC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3" tIns="91413" rIns="91413" bIns="91413" anchor="ctr" anchorCtr="0">
            <a:noAutofit/>
          </a:bodyPr>
          <a:lstStyle/>
          <a:p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3" tIns="91413" rIns="91413" bIns="91413" anchor="ctr" anchorCtr="0">
            <a:noAutofit/>
          </a:bodyPr>
          <a:lstStyle/>
          <a:p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27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28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29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3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3" tIns="91413" rIns="91413" bIns="91413" anchor="ctr" anchorCtr="0">
            <a:noAutofit/>
          </a:bodyPr>
          <a:lstStyle/>
          <a:p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94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89A1F-92CD-4C13-ADA2-C9E6FE9D566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4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5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Photo credit: pending promised faculty permission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6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Photo credit: pending promised faculty permission</a:t>
            </a:r>
          </a:p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7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r>
              <a:rPr lang="en-US" sz="1000" dirty="0" smtClean="0">
                <a:latin typeface="Arial" charset="0"/>
              </a:rPr>
              <a:t>CME</a:t>
            </a:r>
            <a:r>
              <a:rPr lang="en-US" sz="1000" baseline="0" dirty="0" smtClean="0">
                <a:latin typeface="Arial" charset="0"/>
              </a:rPr>
              <a:t> Dept: The fix requested in the sticky note is in progress.</a:t>
            </a:r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8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1C34-C805-4554-93F2-770DD871861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3F0EBA96-9C69-4501-AD1F-EADE92F612EF}" type="slidenum">
              <a:rPr lang="en-US" sz="1200">
                <a:latin typeface="Arial" charset="0"/>
              </a:rPr>
              <a:pPr algn="r"/>
              <a:t>9</a:t>
            </a:fld>
            <a:endParaRPr lang="en-US" sz="1200" dirty="0"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343400"/>
            <a:ext cx="5619750" cy="4367213"/>
          </a:xfrm>
          <a:noFill/>
          <a:ln/>
        </p:spPr>
        <p:txBody>
          <a:bodyPr lIns="91430" tIns="45716" rIns="91430" bIns="45716"/>
          <a:lstStyle/>
          <a:p>
            <a:pPr marL="111125" indent="-111125" eaLnBrk="1" hangingPunct="1"/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41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pic>
        <p:nvPicPr>
          <p:cNvPr id="5" name="Picture 7" descr="MedscapeWebMD_SpecMaster_new_RGB_headera.png"/>
          <p:cNvPicPr>
            <a:picLocks noChangeAspect="1"/>
          </p:cNvPicPr>
          <p:nvPr userDrawn="1"/>
        </p:nvPicPr>
        <p:blipFill>
          <a:blip r:embed="rId2" cstate="print"/>
          <a:srcRect b="41893"/>
          <a:stretch>
            <a:fillRect/>
          </a:stretch>
        </p:blipFill>
        <p:spPr bwMode="auto">
          <a:xfrm>
            <a:off x="-44450" y="-21516"/>
            <a:ext cx="92313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375" y="2396671"/>
            <a:ext cx="7835900" cy="11684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375" y="3799718"/>
            <a:ext cx="7831667" cy="6477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41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pic>
        <p:nvPicPr>
          <p:cNvPr id="5" name="Picture 7" descr="MedscapeWebMD_SpecMaster_new_RGB_headera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rcRect b="41893"/>
          <a:stretch>
            <a:fillRect/>
          </a:stretch>
        </p:blipFill>
        <p:spPr bwMode="auto">
          <a:xfrm>
            <a:off x="-44450" y="-21516"/>
            <a:ext cx="92313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1" y="3949700"/>
            <a:ext cx="7536542" cy="11684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rgbClr val="60606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834" y="5135033"/>
            <a:ext cx="7546824" cy="6477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606060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41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3" name="Picture 7" descr="MedscapeWebMD_SpecMaster_new_RGB_headera.png"/>
          <p:cNvPicPr>
            <a:picLocks noChangeAspect="1"/>
          </p:cNvPicPr>
          <p:nvPr userDrawn="1"/>
        </p:nvPicPr>
        <p:blipFill>
          <a:blip r:embed="rId2" cstate="print"/>
          <a:srcRect b="41893"/>
          <a:stretch>
            <a:fillRect/>
          </a:stretch>
        </p:blipFill>
        <p:spPr bwMode="auto">
          <a:xfrm>
            <a:off x="-44450" y="-21516"/>
            <a:ext cx="92313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 rot="10800000"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BCB"/>
              </a:gs>
              <a:gs pos="41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pic>
        <p:nvPicPr>
          <p:cNvPr id="4" name="Picture 7" descr="MedscapeWebMD_SpecMaster_new_RGB_headera.png"/>
          <p:cNvPicPr>
            <a:picLocks noChangeAspect="1"/>
          </p:cNvPicPr>
          <p:nvPr userDrawn="1"/>
        </p:nvPicPr>
        <p:blipFill>
          <a:blip r:embed="rId2" cstate="print"/>
          <a:srcRect b="41893"/>
          <a:stretch>
            <a:fillRect/>
          </a:stretch>
        </p:blipFill>
        <p:spPr bwMode="auto">
          <a:xfrm>
            <a:off x="-44450" y="-21516"/>
            <a:ext cx="92313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4232" y="4361546"/>
            <a:ext cx="4869540" cy="16002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>
                  <a:lumMod val="50000"/>
                  <a:alpha val="18000"/>
                </a:srgbClr>
              </a:gs>
              <a:gs pos="21000">
                <a:srgbClr val="FFFFFF">
                  <a:lumMod val="95000"/>
                </a:srgbClr>
              </a:gs>
              <a:gs pos="85000">
                <a:srgbClr val="FFFFFF">
                  <a:shade val="94000"/>
                  <a:satMod val="135000"/>
                </a:srgbClr>
              </a:gs>
              <a:gs pos="12000">
                <a:srgbClr val="808080">
                  <a:lumMod val="60000"/>
                  <a:lumOff val="40000"/>
                  <a:alpha val="31000"/>
                </a:srgbClr>
              </a:gs>
              <a:gs pos="28000">
                <a:srgbClr val="FFFFFF"/>
              </a:gs>
            </a:gsLst>
            <a:lin ang="16200000" scaled="0"/>
          </a:gra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70" y="102282"/>
            <a:ext cx="8525330" cy="86836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70" y="1714500"/>
            <a:ext cx="8496301" cy="428148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914400" indent="-347663">
              <a:buFont typeface="Wingdings" charset="2"/>
              <a:buChar char="§"/>
              <a:defRPr lang="en-US" sz="20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/>
              </a:defRPr>
            </a:lvl2pPr>
            <a:lvl3pPr>
              <a:defRPr sz="2000"/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70" y="98324"/>
            <a:ext cx="8525330" cy="86836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60338"/>
            <a:ext cx="2095500" cy="596582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60338"/>
            <a:ext cx="6134100" cy="596582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870" y="98324"/>
            <a:ext cx="86868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rotWithShape="0">
              <a:srgbClr val="808080">
                <a:alpha val="17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870" y="1470025"/>
            <a:ext cx="8423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ap="flat" cmpd="sng" algn="ctr">
            <a:solidFill>
              <a:srgbClr val="444E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 rot="10800000">
            <a:off x="21774" y="21774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>
                  <a:lumMod val="50000"/>
                  <a:alpha val="18000"/>
                </a:srgbClr>
              </a:gs>
              <a:gs pos="21000">
                <a:srgbClr val="FFFFFF">
                  <a:lumMod val="95000"/>
                </a:srgbClr>
              </a:gs>
              <a:gs pos="85000">
                <a:srgbClr val="FFFFFF">
                  <a:shade val="94000"/>
                  <a:satMod val="135000"/>
                </a:srgbClr>
              </a:gs>
              <a:gs pos="12000">
                <a:srgbClr val="808080">
                  <a:lumMod val="60000"/>
                  <a:lumOff val="40000"/>
                  <a:alpha val="31000"/>
                </a:srgbClr>
              </a:gs>
              <a:gs pos="28000">
                <a:srgbClr val="FFFFFF"/>
              </a:gs>
            </a:gsLst>
            <a:lin ang="16200000" scaled="0"/>
          </a:gra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u="none">
                <a:solidFill>
                  <a:schemeClr val="tx1"/>
                </a:solidFill>
                <a:latin typeface="+mj-lt"/>
              </a:defRPr>
            </a:lvl1pPr>
          </a:lstStyle>
          <a:p>
            <a:fld id="{5A512822-BEF7-44E2-ADD0-1EEDE7C11DF0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u="none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u="none">
                <a:solidFill>
                  <a:schemeClr val="tx1"/>
                </a:solidFill>
                <a:latin typeface="+mj-lt"/>
              </a:defRPr>
            </a:lvl1pPr>
          </a:lstStyle>
          <a:p>
            <a:fld id="{F468DFBB-949E-40D7-B5D4-544FFBCAC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86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ＭＳ Ｐゴシック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Arial" pitchFamily="34" charset="0"/>
        <a:buNone/>
        <a:defRPr lang="en-US" sz="2400" b="1" dirty="0" smtClean="0">
          <a:solidFill>
            <a:schemeClr val="accent1"/>
          </a:solidFill>
          <a:latin typeface="+mj-lt"/>
          <a:ea typeface="ＭＳ Ｐゴシック" charset="-128"/>
          <a:cs typeface="Arial"/>
        </a:defRPr>
      </a:lvl1pPr>
      <a:lvl2pPr marL="692150" indent="-460375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Wingdings" charset="2"/>
        <a:buNone/>
        <a:defRPr lang="en-US" sz="2000" dirty="0" smtClean="0">
          <a:solidFill>
            <a:schemeClr val="tx1"/>
          </a:solidFill>
          <a:latin typeface="+mj-lt"/>
          <a:ea typeface="ＭＳ Ｐゴシック" charset="-128"/>
          <a:cs typeface="Arial"/>
        </a:defRPr>
      </a:lvl2pPr>
      <a:lvl3pPr marL="1084263" indent="-277813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9863" indent="-2413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177958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2367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6939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1511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6083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766763" y="2714177"/>
            <a:ext cx="8026400" cy="1383620"/>
          </a:xfrm>
          <a:effectLst>
            <a:outerShdw dist="12700" dir="2700000" rotWithShape="0">
              <a:srgbClr val="808080">
                <a:alpha val="17998"/>
              </a:srgb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charset="0"/>
              </a:rPr>
              <a:t>Chronic Idiopathic Urticaria: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766763" y="4077159"/>
            <a:ext cx="8086951" cy="647700"/>
          </a:xfrm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Arial" charset="0"/>
              </a:rPr>
              <a:t>A Primer on Identification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and Treatment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143500" y="5130131"/>
            <a:ext cx="40005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u="none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Moderator</a:t>
            </a:r>
            <a:endParaRPr lang="en-US" u="none" dirty="0">
              <a:solidFill>
                <a:srgbClr val="808080"/>
              </a:solidFill>
              <a:latin typeface="Arial" charset="0"/>
              <a:cs typeface="Arial" charset="0"/>
            </a:endParaRPr>
          </a:p>
          <a:p>
            <a:r>
              <a:rPr lang="en-US" sz="2000" b="1" u="none" dirty="0" smtClean="0">
                <a:latin typeface="Arial" charset="0"/>
                <a:cs typeface="Arial" charset="0"/>
              </a:rPr>
              <a:t>Allen P. Kaplan, MD</a:t>
            </a:r>
            <a:endParaRPr lang="en-US" u="none" dirty="0">
              <a:latin typeface="Arial" charset="0"/>
              <a:cs typeface="Arial" charset="0"/>
            </a:endParaRPr>
          </a:p>
          <a:p>
            <a:r>
              <a:rPr lang="en-US" u="none" dirty="0" smtClean="0">
                <a:latin typeface="Arial" charset="0"/>
                <a:cs typeface="Arial" charset="0"/>
              </a:rPr>
              <a:t>Clinical Professor of Medicine</a:t>
            </a:r>
          </a:p>
          <a:p>
            <a:r>
              <a:rPr lang="en-US" u="none" dirty="0" smtClean="0">
                <a:latin typeface="Arial" charset="0"/>
                <a:cs typeface="Arial" charset="0"/>
              </a:rPr>
              <a:t>Medical University of South Carolina</a:t>
            </a:r>
          </a:p>
          <a:p>
            <a:r>
              <a:rPr lang="en-US" u="none" dirty="0" smtClean="0">
                <a:latin typeface="Arial" charset="0"/>
                <a:cs typeface="Arial" charset="0"/>
              </a:rPr>
              <a:t>Charleston, South Carolina</a:t>
            </a:r>
            <a:endParaRPr lang="en-US" u="non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662" y="1602117"/>
            <a:ext cx="76429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200" u="none" dirty="0" smtClean="0">
                <a:solidFill>
                  <a:schemeClr val="tx1"/>
                </a:solidFill>
                <a:latin typeface="+mj-lt"/>
              </a:rPr>
              <a:t>Initial testing includes CBC with differential, ESR, and CRP</a:t>
            </a: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200" u="none" dirty="0" smtClean="0">
                <a:solidFill>
                  <a:schemeClr val="tx1"/>
                </a:solidFill>
                <a:latin typeface="+mj-lt"/>
              </a:rPr>
              <a:t>Further testing only if suggested by history </a:t>
            </a:r>
          </a:p>
          <a:p>
            <a:pPr marL="798512" lvl="8" indent="-45720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en-US" sz="2800" u="none" dirty="0" smtClean="0">
                <a:latin typeface="Arial"/>
              </a:rPr>
              <a:t>Routine</a:t>
            </a:r>
            <a:r>
              <a:rPr lang="en-US" sz="2800" u="none" dirty="0" smtClean="0"/>
              <a:t> </a:t>
            </a:r>
            <a:r>
              <a:rPr lang="en-US" sz="2800" u="none" dirty="0" smtClean="0">
                <a:solidFill>
                  <a:schemeClr val="tx1"/>
                </a:solidFill>
                <a:latin typeface="+mj-lt"/>
              </a:rPr>
              <a:t>skin testing not necessary or recommended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976" y="182790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none" dirty="0" smtClean="0">
                <a:solidFill>
                  <a:srgbClr val="003854"/>
                </a:solidFill>
                <a:latin typeface="+mj-lt"/>
              </a:rPr>
              <a:t>Laboratory Evaluation</a:t>
            </a:r>
            <a:r>
              <a:rPr lang="en-US" sz="3600" b="1" u="none" dirty="0" smtClean="0">
                <a:solidFill>
                  <a:srgbClr val="003854"/>
                </a:solidFill>
                <a:latin typeface="+mj-lt"/>
                <a:cs typeface="Arial"/>
              </a:rPr>
              <a:t> </a:t>
            </a:r>
            <a:r>
              <a:rPr lang="en-US" sz="3600" b="1" u="none" dirty="0" smtClean="0">
                <a:solidFill>
                  <a:srgbClr val="003854"/>
                </a:solidFill>
                <a:latin typeface="+mj-lt"/>
              </a:rPr>
              <a:t>of</a:t>
            </a:r>
            <a:r>
              <a:rPr lang="en-US" sz="3600" b="1" u="none" dirty="0" smtClean="0">
                <a:solidFill>
                  <a:srgbClr val="003854"/>
                </a:solidFill>
                <a:latin typeface="+mj-lt"/>
                <a:cs typeface="Arial"/>
              </a:rPr>
              <a:t> CIU</a:t>
            </a:r>
            <a:endParaRPr lang="en-US" sz="3600" b="1" u="none" dirty="0">
              <a:solidFill>
                <a:srgbClr val="003854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8" y="6549471"/>
            <a:ext cx="835028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>
                <a:solidFill>
                  <a:schemeClr val="tx1"/>
                </a:solidFill>
                <a:latin typeface="+mj-lt"/>
              </a:rPr>
              <a:t>Zuberbier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T, et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al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Allergy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2014;69:868-887.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</a:t>
            </a:r>
            <a:r>
              <a:rPr lang="en-US" sz="1600" u="none" baseline="30000" dirty="0">
                <a:solidFill>
                  <a:schemeClr val="tx1"/>
                </a:solidFill>
                <a:latin typeface="+mj-lt"/>
              </a:rPr>
              <a:t>8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957" y="1602118"/>
            <a:ext cx="77909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u="none" dirty="0" smtClean="0">
                <a:solidFill>
                  <a:schemeClr val="tx1"/>
                </a:solidFill>
                <a:latin typeface="+mj-lt"/>
                <a:cs typeface="Arial"/>
              </a:rPr>
              <a:t>Antithyroid antibodies and thyroid function tests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u="none" dirty="0" smtClean="0">
                <a:solidFill>
                  <a:schemeClr val="tx1"/>
                </a:solidFill>
                <a:latin typeface="+mj-lt"/>
                <a:cs typeface="Arial"/>
              </a:rPr>
              <a:t>Antibody to high-affinity IgE receptor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u="none" dirty="0" smtClean="0">
                <a:solidFill>
                  <a:schemeClr val="tx1"/>
                </a:solidFill>
                <a:latin typeface="+mj-lt"/>
                <a:cs typeface="Arial"/>
              </a:rPr>
              <a:t>Tests to rule out vasculitis (incidence &lt; 1.0%) only if symptoms are suggestive (eg,</a:t>
            </a:r>
            <a:r>
              <a:rPr lang="en-US" sz="2800" u="non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u="none" dirty="0" smtClean="0">
                <a:solidFill>
                  <a:schemeClr val="tx1"/>
                </a:solidFill>
                <a:latin typeface="+mj-lt"/>
                <a:cs typeface="Arial"/>
              </a:rPr>
              <a:t>fever, purpura, arthralgia)</a:t>
            </a:r>
          </a:p>
          <a:p>
            <a:pPr marL="684212" lvl="3" indent="-342900"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en-US" sz="2400" u="none" dirty="0" smtClean="0">
                <a:solidFill>
                  <a:schemeClr val="tx1"/>
                </a:solidFill>
                <a:latin typeface="+mj-lt"/>
                <a:cs typeface="Arial"/>
              </a:rPr>
              <a:t>C3, C4, C1q binding assay for immune complexes and skin biopsy are reasonable</a:t>
            </a:r>
            <a:endParaRPr lang="en-US" sz="2400" u="none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978" y="182787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none" dirty="0" smtClean="0">
                <a:solidFill>
                  <a:srgbClr val="003854"/>
                </a:solidFill>
                <a:latin typeface="+mj-lt"/>
                <a:cs typeface="Arial"/>
              </a:rPr>
              <a:t>Optional </a:t>
            </a:r>
            <a:r>
              <a:rPr lang="en-US" sz="3600" b="1" u="none" dirty="0" smtClean="0">
                <a:solidFill>
                  <a:srgbClr val="003854"/>
                </a:solidFill>
                <a:latin typeface="+mj-lt"/>
              </a:rPr>
              <a:t>Laboratory Tests</a:t>
            </a:r>
            <a:endParaRPr lang="en-US" sz="3600" b="1" u="none" dirty="0">
              <a:solidFill>
                <a:srgbClr val="003854"/>
              </a:solidFill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8" y="6549471"/>
            <a:ext cx="835028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>
                <a:solidFill>
                  <a:schemeClr val="tx1"/>
                </a:solidFill>
                <a:latin typeface="+mj-lt"/>
              </a:rPr>
              <a:t>Zuberbier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T, et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al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Allergy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2014;69:868-887.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</a:t>
            </a:r>
            <a:r>
              <a:rPr lang="en-US" sz="1600" u="none" baseline="30000" dirty="0">
                <a:solidFill>
                  <a:schemeClr val="tx1"/>
                </a:solidFill>
                <a:latin typeface="+mj-lt"/>
              </a:rPr>
              <a:t>8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32" y="18278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none" dirty="0" smtClean="0">
                <a:solidFill>
                  <a:schemeClr val="accent1"/>
                </a:solidFill>
                <a:latin typeface="+mj-lt"/>
                <a:cs typeface="Arial"/>
              </a:rPr>
              <a:t>Skin Biopsy of CIU</a:t>
            </a:r>
            <a:endParaRPr lang="en-US" sz="3600" b="1" u="none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2595" y="1251344"/>
            <a:ext cx="7207781" cy="4897734"/>
            <a:chOff x="982595" y="1251344"/>
            <a:chExt cx="7207781" cy="4897734"/>
          </a:xfrm>
        </p:grpSpPr>
        <p:pic>
          <p:nvPicPr>
            <p:cNvPr id="2" name="Picture 2" descr="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595" y="1264992"/>
              <a:ext cx="7207781" cy="48840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134" y="1251344"/>
              <a:ext cx="26340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none" dirty="0" smtClean="0">
                  <a:latin typeface="+mj-lt"/>
                </a:rPr>
                <a:t>Infiltration around </a:t>
              </a:r>
            </a:p>
            <a:p>
              <a:r>
                <a:rPr lang="en-US" sz="2000" b="1" u="none" dirty="0">
                  <a:latin typeface="+mj-lt"/>
                </a:rPr>
                <a:t>s</a:t>
              </a:r>
              <a:r>
                <a:rPr lang="en-US" sz="2000" b="1" u="none" dirty="0" smtClean="0">
                  <a:latin typeface="+mj-lt"/>
                </a:rPr>
                <a:t>mall, intact blood vessels</a:t>
              </a:r>
              <a:endParaRPr lang="en-US" sz="2000" b="1" u="none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0789" y="4142883"/>
              <a:ext cx="2206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none" dirty="0" smtClean="0">
                  <a:latin typeface="+mj-lt"/>
                </a:rPr>
                <a:t>Endothelial cells</a:t>
              </a:r>
              <a:endParaRPr lang="en-US" sz="2000" b="1" u="none" dirty="0">
                <a:latin typeface="+mj-lt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092656" y="2280655"/>
              <a:ext cx="1531539" cy="21500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092656" y="2280655"/>
              <a:ext cx="1752600" cy="7593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092656" y="2125640"/>
              <a:ext cx="3200400" cy="15501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648" y="6558649"/>
            <a:ext cx="202331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dirty="0" smtClean="0">
                <a:latin typeface="+mj-lt"/>
              </a:rPr>
              <a:t>Image courtesy of…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1720" y="122826"/>
            <a:ext cx="7188200" cy="80749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  <a:cs typeface="Arial" charset="0"/>
              </a:rPr>
              <a:t>ASST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454" y="1601479"/>
            <a:ext cx="4302148" cy="4525963"/>
          </a:xfrm>
        </p:spPr>
        <p:txBody>
          <a:bodyPr lIns="91440" tIns="45720" rIns="91440" bIns="45720"/>
          <a:lstStyle/>
          <a:p>
            <a:pPr marL="231775" indent="-2317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Significance of a negative ASST</a:t>
            </a:r>
            <a:r>
              <a:rPr lang="en-US" sz="2200" b="0" dirty="0" smtClean="0">
                <a:solidFill>
                  <a:schemeClr val="accent1"/>
                </a:solidFill>
                <a:cs typeface="Arial" charset="0"/>
              </a:rPr>
              <a:t>: </a:t>
            </a:r>
            <a:r>
              <a:rPr lang="en-US" sz="2200" b="0" dirty="0" smtClean="0">
                <a:solidFill>
                  <a:schemeClr val="tx1"/>
                </a:solidFill>
                <a:cs typeface="Arial" charset="0"/>
              </a:rPr>
              <a:t>rules out autoimmune urticaria</a:t>
            </a:r>
          </a:p>
          <a:p>
            <a:pPr marL="231775" indent="-2317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Significance of a positive ASST</a:t>
            </a:r>
            <a:r>
              <a:rPr lang="en-US" sz="2200" b="0" dirty="0" smtClean="0">
                <a:solidFill>
                  <a:schemeClr val="tx1"/>
                </a:solidFill>
                <a:cs typeface="Arial" charset="0"/>
              </a:rPr>
              <a:t>: indicates the presence of autoreactivity in the serum, but in vitro confirmation is required before this can be attributed to functional autoantibodies</a:t>
            </a:r>
          </a:p>
          <a:p>
            <a:pPr marL="231775" indent="-2317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0" dirty="0" smtClean="0">
                <a:solidFill>
                  <a:schemeClr val="tx1"/>
                </a:solidFill>
                <a:cs typeface="Arial" charset="0"/>
              </a:rPr>
              <a:t>Test reading depends on induction of histamine release from cutaneous mast cells</a:t>
            </a:r>
          </a:p>
        </p:txBody>
      </p:sp>
      <p:pic>
        <p:nvPicPr>
          <p:cNvPr id="4" name="Picture 3" descr="untitled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5105400" y="1864371"/>
            <a:ext cx="3648075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05475" y="2974331"/>
            <a:ext cx="154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u="none" dirty="0">
                <a:latin typeface="+mj-lt"/>
                <a:cs typeface="Arial" charset="0"/>
              </a:rPr>
              <a:t>S</a:t>
            </a:r>
            <a:r>
              <a:rPr lang="en-US" sz="2400" b="1" u="none" dirty="0" smtClean="0">
                <a:latin typeface="+mj-lt"/>
                <a:cs typeface="Arial" charset="0"/>
              </a:rPr>
              <a:t>erum</a:t>
            </a:r>
            <a:endParaRPr lang="en-US" sz="2400" b="1" u="none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10263" y="3736035"/>
            <a:ext cx="139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u="none" dirty="0">
                <a:latin typeface="+mj-lt"/>
                <a:cs typeface="Arial" charset="0"/>
              </a:rPr>
              <a:t>S</a:t>
            </a:r>
            <a:r>
              <a:rPr lang="en-US" sz="2400" b="1" u="none" dirty="0" smtClean="0">
                <a:latin typeface="+mj-lt"/>
                <a:cs typeface="Arial" charset="0"/>
              </a:rPr>
              <a:t>aline</a:t>
            </a:r>
            <a:endParaRPr lang="en-US" sz="2400" b="1" u="none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29275" y="4807596"/>
            <a:ext cx="183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u="none" dirty="0">
                <a:latin typeface="+mj-lt"/>
                <a:cs typeface="Arial" charset="0"/>
              </a:rPr>
              <a:t>H</a:t>
            </a:r>
            <a:r>
              <a:rPr lang="en-US" sz="2400" b="1" u="none" dirty="0" smtClean="0">
                <a:latin typeface="+mj-lt"/>
                <a:cs typeface="Arial" charset="0"/>
              </a:rPr>
              <a:t>istamine</a:t>
            </a:r>
            <a:endParaRPr lang="en-US" sz="2400" b="1" u="none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43475" y="5721996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u="none" dirty="0">
                <a:latin typeface="+mj-lt"/>
                <a:cs typeface="Arial" charset="0"/>
              </a:rPr>
              <a:t>P</a:t>
            </a:r>
            <a:r>
              <a:rPr lang="en-US" sz="2000" b="1" u="none" dirty="0" smtClean="0">
                <a:latin typeface="+mj-lt"/>
                <a:cs typeface="Arial" charset="0"/>
              </a:rPr>
              <a:t>ositive ASST</a:t>
            </a:r>
            <a:endParaRPr lang="en-US" sz="2000" b="1" u="none" dirty="0">
              <a:latin typeface="+mj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48" y="6558649"/>
            <a:ext cx="202331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dirty="0" smtClean="0">
                <a:latin typeface="+mj-lt"/>
              </a:rPr>
              <a:t>Image courtesy of…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8" y="6556269"/>
            <a:ext cx="85297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>
                <a:solidFill>
                  <a:schemeClr val="tx1"/>
                </a:solidFill>
                <a:latin typeface="+mn-lt"/>
              </a:rPr>
              <a:t>Kaplan </a:t>
            </a:r>
            <a:r>
              <a:rPr lang="en-US" sz="1600" u="none" dirty="0" smtClean="0">
                <a:solidFill>
                  <a:schemeClr val="tx1"/>
                </a:solidFill>
                <a:latin typeface="+mn-lt"/>
              </a:rPr>
              <a:t>AP.</a:t>
            </a:r>
            <a:r>
              <a:rPr lang="en-US" sz="1600" u="none" dirty="0" smtClean="0">
                <a:latin typeface="+mn-lt"/>
              </a:rPr>
              <a:t> </a:t>
            </a:r>
            <a:r>
              <a:rPr lang="en-US" sz="1600" i="1" u="none" dirty="0" smtClean="0">
                <a:latin typeface="+mn-lt"/>
              </a:rPr>
              <a:t>Middleton's </a:t>
            </a:r>
            <a:r>
              <a:rPr lang="en-US" sz="1600" i="1" u="none" dirty="0">
                <a:latin typeface="+mn-lt"/>
              </a:rPr>
              <a:t>Allergy: Principles and Practice.</a:t>
            </a:r>
            <a:r>
              <a:rPr lang="en-US" sz="1600" u="none" dirty="0">
                <a:latin typeface="+mn-lt"/>
              </a:rPr>
              <a:t> </a:t>
            </a:r>
            <a:r>
              <a:rPr lang="en-US" sz="1600" u="none" dirty="0" smtClean="0">
                <a:latin typeface="+mn-lt"/>
              </a:rPr>
              <a:t> </a:t>
            </a:r>
            <a:r>
              <a:rPr lang="en-US" sz="1600" u="none" dirty="0">
                <a:latin typeface="+mn-lt"/>
              </a:rPr>
              <a:t>2009;1063-1081</a:t>
            </a:r>
            <a:r>
              <a:rPr lang="en-US" sz="1600" u="none" dirty="0" smtClean="0">
                <a:latin typeface="+mn-lt"/>
              </a:rPr>
              <a:t>.</a:t>
            </a:r>
            <a:r>
              <a:rPr lang="en-US" sz="1600" u="none" baseline="30000" dirty="0" smtClean="0">
                <a:latin typeface="+mn-lt"/>
              </a:rPr>
              <a:t>[4]</a:t>
            </a:r>
            <a:endParaRPr lang="en-US" sz="1600" u="none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296" y="191072"/>
            <a:ext cx="8007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Autoantibody-dependent Activation</a:t>
            </a:r>
            <a:br>
              <a:rPr lang="en-US" sz="3600" b="1" u="none" dirty="0" smtClean="0">
                <a:solidFill>
                  <a:schemeClr val="accent1"/>
                </a:solidFill>
                <a:latin typeface="+mj-lt"/>
              </a:rPr>
            </a:b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of Mast Cells</a:t>
            </a:r>
          </a:p>
        </p:txBody>
      </p:sp>
      <p:pic>
        <p:nvPicPr>
          <p:cNvPr id="1026" name="Picture 2" descr="C:\Users\gsantoni\Desktop\36. ACI_VL_Kaplan_ 147470.1\ACI_VL_Kaplan_147470.1_Slide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81" y="1605950"/>
            <a:ext cx="6164838" cy="37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478" y="5474691"/>
            <a:ext cx="8571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>
                <a:latin typeface="+mj-lt"/>
              </a:rPr>
              <a:t>IgG </a:t>
            </a:r>
            <a:r>
              <a:rPr lang="en-US" u="none" dirty="0" smtClean="0">
                <a:latin typeface="+mj-lt"/>
              </a:rPr>
              <a:t>anti-receptor antibody → Secretion → “Late </a:t>
            </a:r>
            <a:r>
              <a:rPr lang="en-US" u="none" dirty="0">
                <a:latin typeface="+mj-lt"/>
              </a:rPr>
              <a:t>phase” </a:t>
            </a:r>
            <a:r>
              <a:rPr lang="en-US" u="none" dirty="0" smtClean="0">
                <a:latin typeface="+mj-lt"/>
              </a:rPr>
              <a:t>reaction → Infiltrative hive</a:t>
            </a:r>
            <a:endParaRPr lang="en-US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12097"/>
              </p:ext>
            </p:extLst>
          </p:nvPr>
        </p:nvGraphicFramePr>
        <p:xfrm>
          <a:off x="671167" y="1456782"/>
          <a:ext cx="78232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 rot="16200000">
            <a:off x="-1395163" y="3486909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u="none" dirty="0" smtClean="0">
                <a:latin typeface="+mj-lt"/>
              </a:rPr>
              <a:t>Histamine Release, %</a:t>
            </a:r>
            <a:endParaRPr lang="en-US" sz="2000" u="none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77" y="191232"/>
            <a:ext cx="793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Identification of Anti-</a:t>
            </a:r>
            <a:r>
              <a:rPr lang="en-US" sz="3600" b="1" u="none" dirty="0" err="1" smtClean="0">
                <a:solidFill>
                  <a:schemeClr val="accent1"/>
                </a:solidFill>
                <a:latin typeface="+mj-lt"/>
              </a:rPr>
              <a:t>IgE</a:t>
            </a: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b="1" u="none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eceptor Antibody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48" y="6306997"/>
            <a:ext cx="629161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u="none" dirty="0" smtClean="0">
                <a:latin typeface="+mj-lt"/>
              </a:rPr>
              <a:t>Reprinted from Kaplan AP, Joseph K. </a:t>
            </a:r>
            <a:r>
              <a:rPr lang="en-US" sz="1600" i="1" u="none" dirty="0" smtClean="0">
                <a:latin typeface="+mj-lt"/>
              </a:rPr>
              <a:t>J Allergy Clin Immunol</a:t>
            </a:r>
            <a:r>
              <a:rPr lang="en-US" sz="1600" u="none" dirty="0" smtClean="0">
                <a:latin typeface="+mj-lt"/>
              </a:rPr>
              <a:t>. 2007;120:729-730, with permission from Elsevier.</a:t>
            </a:r>
            <a:r>
              <a:rPr lang="en-US" sz="1600" u="none" baseline="30000" dirty="0" smtClean="0">
                <a:latin typeface="+mj-lt"/>
              </a:rPr>
              <a:t>[10]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19389" y="163769"/>
            <a:ext cx="8086924" cy="66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600" u="none" dirty="0" smtClean="0">
                <a:solidFill>
                  <a:schemeClr val="accent1"/>
                </a:solidFill>
                <a:cs typeface="Times New Roman" charset="0"/>
              </a:rPr>
              <a:t>Autoimmunity and CIU</a:t>
            </a:r>
            <a:endParaRPr lang="en-US" sz="3600" u="none" dirty="0">
              <a:solidFill>
                <a:schemeClr val="accent1"/>
              </a:solidFill>
              <a:cs typeface="Times New Roman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657304" y="1599561"/>
            <a:ext cx="769298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5588" indent="-255588" algn="l" rtl="0" eaLnBrk="1" fontAlgn="base" hangingPunct="1">
              <a:spcBef>
                <a:spcPts val="0"/>
              </a:spcBef>
              <a:spcAft>
                <a:spcPts val="300"/>
              </a:spcAft>
              <a:buSzPct val="115000"/>
              <a:buFont typeface="Wingdings" pitchFamily="2" charset="2"/>
              <a:buChar char=""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15950" indent="-339725" algn="l" rtl="0" eaLnBrk="1" fontAlgn="base" hangingPunct="1">
              <a:spcBef>
                <a:spcPts val="0"/>
              </a:spcBef>
              <a:spcAft>
                <a:spcPts val="300"/>
              </a:spcAft>
              <a:buSzPct val="115000"/>
              <a:buFont typeface="Wingdings" pitchFamily="1" charset="2"/>
              <a:buChar char="§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1020763" indent="-371475" algn="l" rtl="0" eaLnBrk="1" fontAlgn="base" hangingPunct="1">
              <a:spcBef>
                <a:spcPts val="0"/>
              </a:spcBef>
              <a:spcAft>
                <a:spcPts val="300"/>
              </a:spcAft>
              <a:buSzPct val="115000"/>
              <a:buChar char="–"/>
              <a:defRPr sz="20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1319213" indent="-287338" algn="l" rtl="0" eaLnBrk="1" fontAlgn="base" hangingPunct="1">
              <a:spcBef>
                <a:spcPts val="0"/>
              </a:spcBef>
              <a:spcAft>
                <a:spcPts val="300"/>
              </a:spcAft>
              <a:buChar char="–"/>
              <a:defRPr sz="20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552575" indent="-233363" algn="l" rtl="0" eaLnBrk="1" fontAlgn="base" hangingPunct="1">
              <a:spcBef>
                <a:spcPts val="0"/>
              </a:spcBef>
              <a:spcAft>
                <a:spcPts val="300"/>
              </a:spcAft>
              <a:buChar char="»"/>
              <a:defRPr sz="20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u="none" dirty="0" smtClean="0">
                <a:latin typeface="+mj-lt"/>
                <a:cs typeface="Times New Roman" charset="0"/>
              </a:rPr>
              <a:t>Cutaneous mast cells and basophils can be activated by IgG antibody to the α subunit of the IgE receptor</a:t>
            </a:r>
            <a:r>
              <a:rPr lang="en-US" sz="2400" u="none" baseline="30000" dirty="0" smtClean="0">
                <a:latin typeface="+mj-lt"/>
                <a:cs typeface="Times New Roman" charset="0"/>
              </a:rPr>
              <a:t>a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u="none" dirty="0" smtClean="0">
                <a:latin typeface="+mj-lt"/>
                <a:cs typeface="Times New Roman" charset="0"/>
              </a:rPr>
              <a:t>Basophil histamine release by purified IgG anti-IgE receptor is augmented by complement</a:t>
            </a:r>
            <a:r>
              <a:rPr lang="en-US" sz="2400" u="none" baseline="30000" dirty="0" smtClean="0">
                <a:latin typeface="+mj-lt"/>
                <a:cs typeface="Times New Roman" charset="0"/>
              </a:rPr>
              <a:t>a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u="none" dirty="0" smtClean="0">
                <a:latin typeface="+mj-lt"/>
                <a:cs typeface="Times New Roman" charset="0"/>
              </a:rPr>
              <a:t>Augmentation of basophil histamine release is inhibited by removal of C5 or blockade of the C5a receptor; thus, C5a augments the histamine release</a:t>
            </a:r>
            <a:r>
              <a:rPr lang="en-US" sz="2400" u="none" baseline="300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a</a:t>
            </a:r>
            <a:r>
              <a:rPr lang="en-US" sz="2400" u="none" dirty="0" smtClean="0">
                <a:latin typeface="+mj-lt"/>
                <a:cs typeface="Times New Roman" charset="0"/>
              </a:rPr>
              <a:t>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u="none" dirty="0" smtClean="0">
                <a:latin typeface="+mj-lt"/>
                <a:cs typeface="Times New Roman" charset="0"/>
              </a:rPr>
              <a:t>Anti-receptor antibody (IgG) subclasses are predominantly IgG</a:t>
            </a:r>
            <a:r>
              <a:rPr lang="en-US" sz="2400" u="none" baseline="-25000" dirty="0" smtClean="0">
                <a:latin typeface="+mj-lt"/>
                <a:cs typeface="Times New Roman" charset="0"/>
              </a:rPr>
              <a:t>1</a:t>
            </a:r>
            <a:r>
              <a:rPr lang="en-US" sz="2400" u="none" dirty="0" smtClean="0">
                <a:latin typeface="+mj-lt"/>
                <a:cs typeface="Times New Roman" charset="0"/>
              </a:rPr>
              <a:t> and IgG</a:t>
            </a:r>
            <a:r>
              <a:rPr lang="en-US" sz="2400" u="none" baseline="-25000" dirty="0" smtClean="0">
                <a:latin typeface="+mj-lt"/>
                <a:cs typeface="Times New Roman" charset="0"/>
              </a:rPr>
              <a:t>3</a:t>
            </a:r>
            <a:r>
              <a:rPr lang="en-US" sz="2400" u="none" dirty="0" smtClean="0">
                <a:latin typeface="+mj-lt"/>
                <a:cs typeface="Times New Roman" charset="0"/>
              </a:rPr>
              <a:t>, which are associated with complement fixation by the classical pathway</a:t>
            </a:r>
            <a:r>
              <a:rPr lang="en-US" sz="2400" u="none" baseline="30000" dirty="0" smtClean="0">
                <a:latin typeface="+mj-lt"/>
                <a:cs typeface="Times New Roman" charset="0"/>
              </a:rPr>
              <a:t>b</a:t>
            </a:r>
            <a:endParaRPr lang="en-US" sz="2400" u="none" baseline="30000" dirty="0">
              <a:latin typeface="+mj-lt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8" y="6308680"/>
            <a:ext cx="83502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a. Kikuchi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Y,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Kaplan AP.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J Allergy Clin Immunol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2002;109:114-118.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[11]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  <a:p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b. Soundararjan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S,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et al.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J Allergy Clin Immunol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2005;115:815-821.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[12]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16176" y="185384"/>
            <a:ext cx="79816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u="none" dirty="0" smtClean="0">
                <a:solidFill>
                  <a:schemeClr val="accent1"/>
                </a:solidFill>
                <a:latin typeface="+mj-lt"/>
                <a:cs typeface="+mn-cs"/>
              </a:rPr>
              <a:t>Histamine Release Upon Stimulation With Anti-IgE</a:t>
            </a:r>
            <a:endParaRPr lang="en-US" sz="3600" b="1" u="none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8" y="6549471"/>
            <a:ext cx="5181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u="none" dirty="0">
                <a:solidFill>
                  <a:schemeClr val="tx1"/>
                </a:solidFill>
                <a:latin typeface="+mj-lt"/>
              </a:rPr>
              <a:t>Luquin E, </a:t>
            </a:r>
            <a:r>
              <a:rPr lang="de-DE" sz="1600" u="none" dirty="0" smtClean="0">
                <a:solidFill>
                  <a:schemeClr val="tx1"/>
                </a:solidFill>
                <a:latin typeface="+mj-lt"/>
              </a:rPr>
              <a:t>et al. </a:t>
            </a:r>
            <a:r>
              <a:rPr lang="de-DE" sz="1600" i="1" u="none" dirty="0">
                <a:solidFill>
                  <a:schemeClr val="tx1"/>
                </a:solidFill>
                <a:latin typeface="+mj-lt"/>
              </a:rPr>
              <a:t>Clin Exp Allergy</a:t>
            </a:r>
            <a:r>
              <a:rPr lang="de-DE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de-DE" sz="1600" u="none" dirty="0" smtClean="0">
                <a:solidFill>
                  <a:schemeClr val="tx1"/>
                </a:solidFill>
                <a:latin typeface="+mj-lt"/>
              </a:rPr>
              <a:t>2005;35:456-460.</a:t>
            </a:r>
            <a:r>
              <a:rPr lang="de-DE" sz="1600" u="none" baseline="30000" dirty="0" smtClean="0">
                <a:solidFill>
                  <a:schemeClr val="tx1"/>
                </a:solidFill>
                <a:latin typeface="+mj-lt"/>
              </a:rPr>
              <a:t>[13]</a:t>
            </a:r>
            <a:endParaRPr lang="de-DE" sz="1600" u="none" baseline="300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94311"/>
              </p:ext>
            </p:extLst>
          </p:nvPr>
        </p:nvGraphicFramePr>
        <p:xfrm>
          <a:off x="909850" y="2006220"/>
          <a:ext cx="7183272" cy="378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454"/>
                <a:gridCol w="4462818"/>
              </a:tblGrid>
              <a:tr h="6519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Patient</a:t>
                      </a:r>
                      <a:r>
                        <a:rPr lang="en-US" sz="2800" b="1" baseline="0" dirty="0" smtClean="0">
                          <a:solidFill>
                            <a:sysClr val="windowText" lastClr="000000"/>
                          </a:solidFill>
                        </a:rPr>
                        <a:t> Group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</a:rPr>
                        <a:t>Histamine Release, %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282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Control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51.04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282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Atopic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50.91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282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Urticaria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10.41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5271" y="181970"/>
            <a:ext cx="2287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none" dirty="0" smtClean="0">
                <a:solidFill>
                  <a:schemeClr val="accent1"/>
                </a:solidFill>
                <a:latin typeface="+mj-lt"/>
                <a:cs typeface="+mn-cs"/>
              </a:rPr>
              <a:t>Summary</a:t>
            </a:r>
            <a:endParaRPr lang="en-US" sz="3600" b="1" u="none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0464" y="1602477"/>
            <a:ext cx="7720079" cy="46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31775" indent="-231775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IgG anti-α cross-links the IgE receptor to activate cutaneous mast cells and basophils</a:t>
            </a:r>
          </a:p>
          <a:p>
            <a:pPr marL="231775" indent="-231775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Complement activation and C5a, in particular, augments the reaction</a:t>
            </a:r>
          </a:p>
          <a:p>
            <a:pPr marL="231775" indent="-231775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IgG</a:t>
            </a:r>
            <a:r>
              <a:rPr lang="en-US" u="none" baseline="-25000" dirty="0" smtClean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 anti-α causes false-positive immunoblot test and is nonfunctional; IgG</a:t>
            </a:r>
            <a:r>
              <a:rPr lang="en-US" u="none" baseline="-25000" dirty="0" smtClean="0">
                <a:solidFill>
                  <a:schemeClr val="accent6"/>
                </a:solidFill>
                <a:latin typeface="+mj-lt"/>
              </a:rPr>
              <a:t>1</a:t>
            </a: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 and IgG</a:t>
            </a:r>
            <a:r>
              <a:rPr lang="en-US" u="none" baseline="-25000" dirty="0" smtClean="0">
                <a:solidFill>
                  <a:schemeClr val="accent6"/>
                </a:solidFill>
                <a:latin typeface="+mj-lt"/>
              </a:rPr>
              <a:t>3</a:t>
            </a: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 anti-α are responsible for cell activation in CIU</a:t>
            </a:r>
          </a:p>
          <a:p>
            <a:pPr marL="231775" indent="-231775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Basophils in </a:t>
            </a:r>
            <a:r>
              <a:rPr lang="en-US" u="none" dirty="0">
                <a:solidFill>
                  <a:schemeClr val="accent6"/>
                </a:solidFill>
                <a:latin typeface="+mj-lt"/>
              </a:rPr>
              <a:t>patients</a:t>
            </a: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 with CIU are hyporesponsive to anti-IgE, responsiveness returns to normal when they remit or are treated with omalizumab</a:t>
            </a:r>
          </a:p>
          <a:p>
            <a:pPr marL="231775" indent="-231775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u="none" dirty="0" smtClean="0">
                <a:solidFill>
                  <a:schemeClr val="accent6"/>
                </a:solidFill>
                <a:latin typeface="+mj-lt"/>
              </a:rPr>
              <a:t>The extrinsic coagulation cascade is activated</a:t>
            </a: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34368" y="245660"/>
            <a:ext cx="8229600" cy="10633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b="1" dirty="0">
                <a:solidFill>
                  <a:schemeClr val="accent1"/>
                </a:solidFill>
                <a:cs typeface="Times New Roman" charset="0"/>
              </a:rPr>
              <a:t>Criteria for Efficacy in Treating Chronic Urticaria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52736" y="1594512"/>
            <a:ext cx="7526739" cy="4419600"/>
          </a:xfrm>
        </p:spPr>
        <p:txBody>
          <a:bodyPr/>
          <a:lstStyle/>
          <a:p>
            <a:pPr marL="231775" indent="-231775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Must be better than placebo </a:t>
            </a:r>
            <a:r>
              <a:rPr lang="en-US" sz="2600" b="0" dirty="0" smtClean="0">
                <a:solidFill>
                  <a:schemeClr val="tx1"/>
                </a:solidFill>
                <a:cs typeface="Times New Roman" charset="0"/>
              </a:rPr>
              <a:t>effect, </a:t>
            </a: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which is 30% in all medical </a:t>
            </a:r>
            <a:r>
              <a:rPr lang="en-US" sz="2600" b="0" dirty="0" smtClean="0">
                <a:solidFill>
                  <a:schemeClr val="tx1"/>
                </a:solidFill>
                <a:cs typeface="Times New Roman" charset="0"/>
              </a:rPr>
              <a:t>studies</a:t>
            </a:r>
            <a:endParaRPr lang="en-US" sz="2600" b="0" dirty="0">
              <a:solidFill>
                <a:schemeClr val="tx1"/>
              </a:solidFill>
              <a:cs typeface="Times New Roman" charset="0"/>
            </a:endParaRPr>
          </a:p>
          <a:p>
            <a:pPr marL="231775" indent="-231775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Current guidelines recommend drugs that are effective in </a:t>
            </a:r>
            <a:r>
              <a:rPr lang="en-US" sz="2600" b="0" dirty="0" smtClean="0">
                <a:solidFill>
                  <a:schemeClr val="tx1"/>
                </a:solidFill>
                <a:cs typeface="Times New Roman" charset="0"/>
              </a:rPr>
              <a:t>≤ 30% or may </a:t>
            </a: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be effective in subpopulations of </a:t>
            </a:r>
            <a:r>
              <a:rPr lang="en-US" sz="2600" b="0" dirty="0" smtClean="0">
                <a:solidFill>
                  <a:schemeClr val="tx1"/>
                </a:solidFill>
                <a:cs typeface="Times New Roman" charset="0"/>
              </a:rPr>
              <a:t>patients (eg, </a:t>
            </a:r>
            <a:r>
              <a:rPr lang="en-US" altLang="ja-JP" sz="2600" b="0" dirty="0" smtClean="0">
                <a:solidFill>
                  <a:schemeClr val="tx1"/>
                </a:solidFill>
                <a:cs typeface="Times New Roman" charset="0"/>
              </a:rPr>
              <a:t>“neutrophilic</a:t>
            </a:r>
            <a:r>
              <a:rPr lang="ja-JP" altLang="en-US" sz="2600" b="0" dirty="0">
                <a:solidFill>
                  <a:schemeClr val="tx1"/>
                </a:solidFill>
                <a:cs typeface="Times New Roman" charset="0"/>
              </a:rPr>
              <a:t>”</a:t>
            </a:r>
            <a:r>
              <a:rPr lang="en-US" altLang="ja-JP" sz="2600" b="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altLang="ja-JP" sz="2600" b="0" dirty="0" smtClean="0">
                <a:solidFill>
                  <a:schemeClr val="tx1"/>
                </a:solidFill>
                <a:cs typeface="Times New Roman" charset="0"/>
              </a:rPr>
              <a:t>infiltration, which </a:t>
            </a:r>
            <a:r>
              <a:rPr lang="en-US" altLang="ja-JP" sz="2600" b="0" dirty="0">
                <a:solidFill>
                  <a:schemeClr val="tx1"/>
                </a:solidFill>
                <a:cs typeface="Times New Roman" charset="0"/>
              </a:rPr>
              <a:t>is no more than </a:t>
            </a:r>
            <a:r>
              <a:rPr lang="en-US" altLang="ja-JP" sz="2600" b="0" dirty="0" smtClean="0">
                <a:solidFill>
                  <a:schemeClr val="tx1"/>
                </a:solidFill>
                <a:cs typeface="Times New Roman" charset="0"/>
              </a:rPr>
              <a:t>5%-15</a:t>
            </a:r>
            <a:r>
              <a:rPr lang="en-US" altLang="ja-JP" sz="2600" b="0" dirty="0">
                <a:solidFill>
                  <a:schemeClr val="tx1"/>
                </a:solidFill>
                <a:cs typeface="Times New Roman" charset="0"/>
              </a:rPr>
              <a:t>% of </a:t>
            </a:r>
            <a:r>
              <a:rPr lang="en-US" altLang="ja-JP" sz="2600" b="0" dirty="0" smtClean="0">
                <a:solidFill>
                  <a:schemeClr val="tx1"/>
                </a:solidFill>
                <a:cs typeface="Times New Roman" charset="0"/>
              </a:rPr>
              <a:t>patients)</a:t>
            </a:r>
            <a:endParaRPr lang="en-US" altLang="ja-JP" sz="2600" b="0" dirty="0">
              <a:solidFill>
                <a:schemeClr val="tx1"/>
              </a:solidFill>
              <a:cs typeface="Times New Roman" charset="0"/>
            </a:endParaRPr>
          </a:p>
          <a:p>
            <a:pPr marL="231775" indent="-231775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C</a:t>
            </a:r>
            <a:r>
              <a:rPr lang="en-US" sz="2600" b="0" dirty="0" smtClean="0">
                <a:solidFill>
                  <a:schemeClr val="tx1"/>
                </a:solidFill>
                <a:cs typeface="Times New Roman" charset="0"/>
              </a:rPr>
              <a:t>urrent </a:t>
            </a: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guidelines </a:t>
            </a:r>
            <a:r>
              <a:rPr lang="en-US" sz="2600" dirty="0">
                <a:solidFill>
                  <a:schemeClr val="tx1"/>
                </a:solidFill>
                <a:cs typeface="Times New Roman" charset="0"/>
              </a:rPr>
              <a:t>do not </a:t>
            </a: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recommend biopsy unless urticarial </a:t>
            </a:r>
            <a:r>
              <a:rPr lang="en-US" sz="2600" b="0" dirty="0" smtClean="0">
                <a:solidFill>
                  <a:schemeClr val="tx1"/>
                </a:solidFill>
                <a:cs typeface="Times New Roman" charset="0"/>
              </a:rPr>
              <a:t>vasculitis, which occurs in about 1</a:t>
            </a:r>
            <a:r>
              <a:rPr lang="en-US" sz="2600" b="0" dirty="0">
                <a:solidFill>
                  <a:schemeClr val="tx1"/>
                </a:solidFill>
                <a:cs typeface="Times New Roman" charset="0"/>
              </a:rPr>
              <a:t>% of </a:t>
            </a:r>
            <a:r>
              <a:rPr lang="en-US" sz="2600" b="0" dirty="0" smtClean="0">
                <a:solidFill>
                  <a:schemeClr val="tx1"/>
                </a:solidFill>
                <a:cs typeface="Times New Roman" charset="0"/>
              </a:rPr>
              <a:t>patients, is suspected</a:t>
            </a:r>
            <a:endParaRPr lang="en-US" sz="2600" b="0" dirty="0">
              <a:solidFill>
                <a:schemeClr val="tx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29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26" y="190363"/>
            <a:ext cx="23006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none" dirty="0" smtClean="0">
                <a:solidFill>
                  <a:schemeClr val="accent1"/>
                </a:solidFill>
                <a:latin typeface="+mj-lt"/>
                <a:cs typeface="Arial"/>
              </a:rPr>
              <a:t>Urticaria</a:t>
            </a:r>
          </a:p>
          <a:p>
            <a:r>
              <a:rPr lang="en-US" sz="3200" b="1" i="1" u="none" dirty="0" smtClean="0">
                <a:solidFill>
                  <a:schemeClr val="accent1"/>
                </a:solidFill>
                <a:latin typeface="+mj-lt"/>
                <a:cs typeface="Arial"/>
              </a:rPr>
              <a:t>Definitions</a:t>
            </a:r>
            <a:endParaRPr lang="en-US" sz="3200" b="1" i="1" u="none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993" y="1590898"/>
            <a:ext cx="778479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b="1" u="none" dirty="0" smtClean="0">
                <a:latin typeface="+mj-lt"/>
                <a:cs typeface="Arial"/>
              </a:rPr>
              <a:t>Acute:</a:t>
            </a:r>
            <a:r>
              <a:rPr lang="en-US" sz="2400" b="1" u="none" dirty="0">
                <a:latin typeface="+mj-lt"/>
              </a:rPr>
              <a:t> </a:t>
            </a:r>
            <a:r>
              <a:rPr lang="en-US" sz="2400" u="none" dirty="0" smtClean="0">
                <a:latin typeface="+mj-lt"/>
                <a:cs typeface="Arial"/>
              </a:rPr>
              <a:t>&lt; 6 weeks’ duration, typically due to allergy to a food or medication; in children, can be related to a transient viral illness </a:t>
            </a:r>
          </a:p>
          <a:p>
            <a:pPr marL="231775" indent="-231775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b="1" u="none" dirty="0" smtClean="0">
                <a:latin typeface="+mj-lt"/>
                <a:cs typeface="Arial"/>
              </a:rPr>
              <a:t>Physical:</a:t>
            </a:r>
            <a:r>
              <a:rPr lang="en-US" sz="2400" b="1" u="none" dirty="0">
                <a:latin typeface="+mj-lt"/>
              </a:rPr>
              <a:t> </a:t>
            </a:r>
            <a:r>
              <a:rPr lang="en-US" sz="2400" u="none" dirty="0">
                <a:latin typeface="+mj-lt"/>
              </a:rPr>
              <a:t>n</a:t>
            </a:r>
            <a:r>
              <a:rPr lang="en-US" sz="2400" u="none" dirty="0" smtClean="0">
                <a:latin typeface="+mj-lt"/>
                <a:cs typeface="Arial"/>
              </a:rPr>
              <a:t>o symptoms unless physical stimulus occurs; </a:t>
            </a:r>
            <a:r>
              <a:rPr lang="en-US" sz="2400" u="none" dirty="0" smtClean="0">
                <a:latin typeface="+mj-lt"/>
              </a:rPr>
              <a:t>o</a:t>
            </a:r>
            <a:r>
              <a:rPr lang="en-US" sz="2400" u="none" dirty="0" smtClean="0">
                <a:latin typeface="+mj-lt"/>
                <a:cs typeface="Arial"/>
              </a:rPr>
              <a:t>ccurs intermittently </a:t>
            </a:r>
          </a:p>
          <a:p>
            <a:pPr marL="692150" indent="-350838">
              <a:spcBef>
                <a:spcPts val="600"/>
              </a:spcBef>
              <a:buClr>
                <a:srgbClr val="8E1400"/>
              </a:buClr>
              <a:buFont typeface="Arial" panose="020B0604020202020204" pitchFamily="34" charset="0"/>
              <a:buChar char="–"/>
            </a:pPr>
            <a:r>
              <a:rPr lang="en-US" sz="2400" u="none" dirty="0" smtClean="0">
                <a:solidFill>
                  <a:schemeClr val="tx1"/>
                </a:solidFill>
                <a:latin typeface="+mj-lt"/>
                <a:cs typeface="Arial"/>
              </a:rPr>
              <a:t>Examples: dermatographism, cold urticaria, cholinergic urticaria</a:t>
            </a:r>
            <a:r>
              <a:rPr lang="en-US" sz="2400" u="none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400" u="none" dirty="0" smtClean="0">
                <a:solidFill>
                  <a:schemeClr val="tx1"/>
                </a:solidFill>
                <a:latin typeface="+mj-lt"/>
                <a:cs typeface="Arial"/>
              </a:rPr>
              <a:t>(exercise), solar urticaria, pressure-induced urticaria</a:t>
            </a:r>
          </a:p>
          <a:p>
            <a:pPr marL="231775" indent="-231775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b="1" u="none" dirty="0" smtClean="0">
                <a:latin typeface="+mj-lt"/>
                <a:cs typeface="Arial"/>
              </a:rPr>
              <a:t>Chronic (idiopathic/spontaneous*): </a:t>
            </a:r>
            <a:r>
              <a:rPr lang="en-US" sz="2400" u="none" dirty="0">
                <a:latin typeface="+mj-lt"/>
              </a:rPr>
              <a:t>s</a:t>
            </a:r>
            <a:r>
              <a:rPr lang="en-US" sz="2400" u="none" dirty="0" smtClean="0">
                <a:latin typeface="+mj-lt"/>
                <a:cs typeface="Arial"/>
              </a:rPr>
              <a:t>ymptoms most days of the week for 6 weeks, </a:t>
            </a:r>
            <a:r>
              <a:rPr lang="en-US" sz="2400" u="none" dirty="0">
                <a:latin typeface="+mj-lt"/>
              </a:rPr>
              <a:t>t</a:t>
            </a:r>
            <a:r>
              <a:rPr lang="en-US" sz="2400" u="none" dirty="0" smtClean="0">
                <a:latin typeface="+mj-lt"/>
                <a:cs typeface="Arial"/>
              </a:rPr>
              <a:t>ypically no identifiable precipitant</a:t>
            </a:r>
            <a:endParaRPr lang="en-US" sz="2400" b="1" u="none" dirty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9" y="6311216"/>
            <a:ext cx="76544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*Hereafter referred to as CIU</a:t>
            </a:r>
          </a:p>
          <a:p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Bernstein JA, et al. </a:t>
            </a:r>
            <a:r>
              <a:rPr lang="en-US" sz="1600" i="1" u="none" dirty="0" smtClean="0">
                <a:solidFill>
                  <a:schemeClr val="tx1"/>
                </a:solidFill>
                <a:latin typeface="+mj-lt"/>
              </a:rPr>
              <a:t>J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Allergy Clin Immunol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2014;133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:1270-1277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552736" y="2664725"/>
            <a:ext cx="7692630" cy="3405336"/>
          </a:xfrm>
        </p:spPr>
        <p:txBody>
          <a:bodyPr/>
          <a:lstStyle/>
          <a:p>
            <a:pPr marL="231775" lvl="2" indent="-231775" eaLnBrk="1" hangingPunct="1">
              <a:spcAft>
                <a:spcPts val="1800"/>
              </a:spcAft>
              <a:buClr>
                <a:schemeClr val="accent5"/>
              </a:buClr>
              <a:buSzPct val="100000"/>
              <a:defRPr/>
            </a:pPr>
            <a:r>
              <a:rPr lang="en-US" sz="2800" b="1" dirty="0" smtClean="0">
                <a:latin typeface="+mj-lt"/>
                <a:cs typeface="Times New Roman" charset="0"/>
              </a:rPr>
              <a:t>Major outcome: </a:t>
            </a:r>
            <a:r>
              <a:rPr lang="en-US" sz="2800" dirty="0" smtClean="0">
                <a:latin typeface="+mj-lt"/>
                <a:cs typeface="Times New Roman" charset="0"/>
              </a:rPr>
              <a:t>no increase in </a:t>
            </a:r>
            <a:r>
              <a:rPr lang="en-US" sz="2800" dirty="0">
                <a:latin typeface="+mj-lt"/>
                <a:cs typeface="Times New Roman" charset="0"/>
              </a:rPr>
              <a:t>somnolence when </a:t>
            </a:r>
            <a:r>
              <a:rPr lang="en-US" sz="2800" dirty="0" smtClean="0">
                <a:latin typeface="+mj-lt"/>
                <a:cs typeface="Times New Roman" charset="0"/>
              </a:rPr>
              <a:t>daily medication dose was increased</a:t>
            </a:r>
          </a:p>
          <a:p>
            <a:pPr marL="231775" lvl="2" indent="-231775" eaLnBrk="1" hangingPunct="1">
              <a:spcAft>
                <a:spcPts val="1800"/>
              </a:spcAft>
              <a:buClr>
                <a:schemeClr val="accent5"/>
              </a:buClr>
              <a:buSzPct val="100000"/>
              <a:defRPr/>
            </a:pPr>
            <a:r>
              <a:rPr lang="en-US" sz="2800" b="1" dirty="0" smtClean="0">
                <a:latin typeface="+mj-lt"/>
                <a:cs typeface="Times New Roman" charset="0"/>
              </a:rPr>
              <a:t>Surprising finding: </a:t>
            </a:r>
            <a:r>
              <a:rPr lang="en-US" sz="2800" dirty="0" smtClean="0">
                <a:latin typeface="+mj-lt"/>
                <a:cs typeface="Times New Roman" charset="0"/>
              </a:rPr>
              <a:t>a paradoxical </a:t>
            </a:r>
            <a:r>
              <a:rPr lang="en-US" sz="2800" i="1" dirty="0">
                <a:latin typeface="+mj-lt"/>
                <a:cs typeface="Times New Roman" charset="0"/>
              </a:rPr>
              <a:t>decrease</a:t>
            </a:r>
            <a:r>
              <a:rPr lang="en-US" sz="2800" dirty="0">
                <a:latin typeface="+mj-lt"/>
                <a:cs typeface="Times New Roman" charset="0"/>
              </a:rPr>
              <a:t> in somnolence over time in </a:t>
            </a:r>
            <a:r>
              <a:rPr lang="en-US" sz="2800" dirty="0" smtClean="0">
                <a:latin typeface="+mj-lt"/>
                <a:cs typeface="Times New Roman" charset="0"/>
              </a:rPr>
              <a:t>patients treated with levocetirizine</a:t>
            </a:r>
            <a:endParaRPr lang="en-US" sz="2800" dirty="0">
              <a:latin typeface="+mj-lt"/>
              <a:cs typeface="Times New Roman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0720" y="343472"/>
            <a:ext cx="8229600" cy="1981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Effectiveness of Levocetirizine and </a:t>
            </a:r>
            <a:r>
              <a:rPr lang="en-US" sz="3600" b="1" kern="1200" dirty="0" smtClean="0">
                <a:solidFill>
                  <a:schemeClr val="accent2">
                    <a:lumMod val="50000"/>
                  </a:schemeClr>
                </a:solidFill>
              </a:rPr>
              <a:t>Desloratadine* Given at </a:t>
            </a: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Up to 4 </a:t>
            </a:r>
            <a:r>
              <a:rPr lang="en-US" sz="3600" b="1" kern="1200" dirty="0" smtClean="0">
                <a:solidFill>
                  <a:schemeClr val="accent2">
                    <a:lumMod val="50000"/>
                  </a:schemeClr>
                </a:solidFill>
              </a:rPr>
              <a:t>Times</a:t>
            </a:r>
            <a:r>
              <a:rPr lang="en-US" baseline="30000" dirty="0" smtClean="0"/>
              <a:t>†</a:t>
            </a:r>
            <a:r>
              <a:rPr lang="en-US" sz="3600" b="1" kern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Conventional Doses </a:t>
            </a:r>
            <a:r>
              <a:rPr lang="en-US" sz="3600" b="1" kern="1200" dirty="0" smtClean="0">
                <a:solidFill>
                  <a:schemeClr val="accent2">
                    <a:lumMod val="50000"/>
                  </a:schemeClr>
                </a:solidFill>
              </a:rPr>
              <a:t>for </a:t>
            </a:r>
            <a:r>
              <a:rPr lang="en-US" sz="3600" b="1" kern="1200" dirty="0">
                <a:solidFill>
                  <a:schemeClr val="accent2">
                    <a:lumMod val="50000"/>
                  </a:schemeClr>
                </a:solidFill>
              </a:rPr>
              <a:t>Difficult-to-treat </a:t>
            </a:r>
            <a:r>
              <a:rPr lang="en-US" sz="3600" b="1" kern="1200" dirty="0" smtClean="0">
                <a:solidFill>
                  <a:schemeClr val="accent2">
                    <a:lumMod val="50000"/>
                  </a:schemeClr>
                </a:solidFill>
              </a:rPr>
              <a:t>Urticaria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5766" y="6027003"/>
            <a:ext cx="8229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latin typeface="+mj-lt"/>
              </a:rPr>
              <a:t>*Third-generation nonsedative antihistamines</a:t>
            </a:r>
          </a:p>
          <a:p>
            <a:r>
              <a:rPr lang="en-US" sz="1600" u="none" baseline="30000" dirty="0" smtClean="0">
                <a:latin typeface="+mn-lt"/>
              </a:rPr>
              <a:t>†</a:t>
            </a:r>
            <a:r>
              <a:rPr lang="en-US" sz="1600" u="none" dirty="0" smtClean="0">
                <a:latin typeface="+mj-lt"/>
              </a:rPr>
              <a:t>This is an off-label recommendation.</a:t>
            </a:r>
          </a:p>
          <a:p>
            <a:r>
              <a:rPr lang="en-US" sz="1600" u="none" dirty="0" smtClean="0">
                <a:latin typeface="+mj-lt"/>
              </a:rPr>
              <a:t>Staevska </a:t>
            </a:r>
            <a:r>
              <a:rPr lang="en-US" sz="1600" u="none" dirty="0">
                <a:latin typeface="+mj-lt"/>
              </a:rPr>
              <a:t>M, </a:t>
            </a:r>
            <a:r>
              <a:rPr lang="en-US" sz="1600" u="none" dirty="0" smtClean="0">
                <a:latin typeface="+mj-lt"/>
              </a:rPr>
              <a:t>et </a:t>
            </a:r>
            <a:r>
              <a:rPr lang="en-US" sz="1600" u="none" dirty="0">
                <a:latin typeface="+mj-lt"/>
              </a:rPr>
              <a:t>al. </a:t>
            </a:r>
            <a:r>
              <a:rPr lang="en-US" sz="1600" i="1" u="none" dirty="0" smtClean="0">
                <a:latin typeface="+mj-lt"/>
              </a:rPr>
              <a:t>J </a:t>
            </a:r>
            <a:r>
              <a:rPr lang="en-US" sz="1600" i="1" u="none" dirty="0">
                <a:latin typeface="+mj-lt"/>
              </a:rPr>
              <a:t>Allergy Clin Immunol</a:t>
            </a:r>
            <a:r>
              <a:rPr lang="en-US" sz="1600" u="none" dirty="0">
                <a:latin typeface="+mj-lt"/>
              </a:rPr>
              <a:t>. </a:t>
            </a:r>
            <a:r>
              <a:rPr lang="en-US" sz="1600" u="none" dirty="0" smtClean="0">
                <a:latin typeface="+mj-lt"/>
              </a:rPr>
              <a:t>2010;125:676-682.</a:t>
            </a:r>
            <a:r>
              <a:rPr lang="en-US" sz="1600" u="none" baseline="30000" dirty="0" smtClean="0">
                <a:latin typeface="+mj-lt"/>
              </a:rPr>
              <a:t>[14]</a:t>
            </a:r>
            <a:endParaRPr lang="en-US" sz="1600" u="none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3966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52" y="163467"/>
            <a:ext cx="4267200" cy="735013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/>
                </a:solidFill>
                <a:cs typeface="+mj-cs"/>
              </a:rPr>
              <a:t>Cyclosporine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591" y="1600199"/>
            <a:ext cx="7772400" cy="4267200"/>
          </a:xfrm>
        </p:spPr>
        <p:txBody>
          <a:bodyPr/>
          <a:lstStyle/>
          <a:p>
            <a:pPr marL="231775" indent="-231775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776413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cs typeface="+mn-cs"/>
              </a:rPr>
              <a:t>A calcineurin inhibitor with good efficacy, even in severe cases</a:t>
            </a:r>
          </a:p>
          <a:p>
            <a:pPr marL="684213" lvl="1" indent="-342900">
              <a:spcBef>
                <a:spcPts val="800"/>
              </a:spcBef>
              <a:buClr>
                <a:srgbClr val="8E1400"/>
              </a:buClr>
              <a:buFont typeface="Arial" panose="020B0604020202020204" pitchFamily="34" charset="0"/>
              <a:buChar char="–"/>
              <a:tabLst>
                <a:tab pos="177641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Dosage: </a:t>
            </a:r>
            <a:r>
              <a:rPr lang="en-US" dirty="0">
                <a:solidFill>
                  <a:schemeClr val="tx1"/>
                </a:solidFill>
              </a:rPr>
              <a:t>200-300 </a:t>
            </a:r>
            <a:r>
              <a:rPr lang="en-US" dirty="0" smtClean="0">
                <a:solidFill>
                  <a:schemeClr val="tx1"/>
                </a:solidFill>
              </a:rPr>
              <a:t>mg/d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231775" indent="-231775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776413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cs typeface="+mn-cs"/>
              </a:rPr>
              <a:t>Confirmed by double-blind, placebo-controlled study in patients with autoimmune CU</a:t>
            </a:r>
          </a:p>
          <a:p>
            <a:pPr marL="231775" indent="-231775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776413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cs typeface="+mn-cs"/>
              </a:rPr>
              <a:t>Unconfirmed efficacy in CIU and delayed-pressure urticaria</a:t>
            </a:r>
          </a:p>
          <a:p>
            <a:pPr marL="231775" indent="-231775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776413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cs typeface="+mn-cs"/>
              </a:rPr>
              <a:t>Alternative to corticosteroids</a:t>
            </a:r>
          </a:p>
          <a:p>
            <a:pPr marL="684213" lvl="1" indent="-342900">
              <a:spcBef>
                <a:spcPts val="800"/>
              </a:spcBef>
              <a:buClr>
                <a:srgbClr val="8E1400"/>
              </a:buClr>
              <a:buFont typeface="Arial" panose="020B0604020202020204" pitchFamily="34" charset="0"/>
              <a:buChar char="–"/>
              <a:tabLst>
                <a:tab pos="177641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When contraindicated</a:t>
            </a:r>
          </a:p>
          <a:p>
            <a:pPr marL="684213" lvl="1" indent="-342900">
              <a:spcBef>
                <a:spcPts val="800"/>
              </a:spcBef>
              <a:buClr>
                <a:srgbClr val="8E1400"/>
              </a:buClr>
              <a:buFont typeface="Arial" panose="020B0604020202020204" pitchFamily="34" charset="0"/>
              <a:buChar char="–"/>
              <a:tabLst>
                <a:tab pos="1776413" algn="l"/>
              </a:tabLst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S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ignificant adverse effects</a:t>
            </a:r>
          </a:p>
          <a:p>
            <a:pPr marL="231775" indent="-231775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1776413" algn="l"/>
              </a:tabLst>
              <a:defRPr/>
            </a:pPr>
            <a:r>
              <a:rPr lang="en-US" sz="2400" b="0" dirty="0" smtClean="0">
                <a:solidFill>
                  <a:schemeClr val="tx1"/>
                </a:solidFill>
                <a:cs typeface="+mn-cs"/>
              </a:rPr>
              <a:t>Monitor blood pressure, BUN, serum creatinine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48" y="6308481"/>
            <a:ext cx="83502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>
                <a:solidFill>
                  <a:schemeClr val="tx1"/>
                </a:solidFill>
                <a:latin typeface="+mj-lt"/>
              </a:rPr>
              <a:t>Grattan CE, et al.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Br J Dermatol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2000;143:365-372.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[15]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  <a:p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Toubi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et al.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Allergy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1997;52:312-316.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[16]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78856"/>
              </p:ext>
            </p:extLst>
          </p:nvPr>
        </p:nvGraphicFramePr>
        <p:xfrm>
          <a:off x="539526" y="1665027"/>
          <a:ext cx="7932738" cy="445447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96811"/>
                <a:gridCol w="1959428"/>
                <a:gridCol w="1901372"/>
                <a:gridCol w="2375127"/>
              </a:tblGrid>
              <a:tr h="4353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ASTERIA 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ASTERIA II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GLACIAL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76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Length of background therapy, wk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-antihistamines at approved doses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≥ 8 Weeks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-antihistamines at approved doses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≥ 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-antihistamines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 up to 4x approved dose + H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-blocker and/or LTRA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6 weeks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3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Length of therapy, wk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Length of study, wk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047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Dose of omalizumab, mg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75, 150, 300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75, 150, 300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6" marR="91446"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313870" y="232018"/>
            <a:ext cx="7888434" cy="15262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Omalizumab</a:t>
            </a:r>
            <a:br>
              <a:rPr lang="en-US" sz="3600" b="1" dirty="0" smtClean="0"/>
            </a:br>
            <a:r>
              <a:rPr lang="en-US" sz="3200" b="1" i="1" dirty="0" smtClean="0"/>
              <a:t>Phase 3 Clinical Studies in Patients With CIU</a:t>
            </a:r>
            <a:endParaRPr lang="en-GB" sz="3200" b="1" i="1" dirty="0"/>
          </a:p>
        </p:txBody>
      </p:sp>
      <p:sp>
        <p:nvSpPr>
          <p:cNvPr id="5" name="Oval 4"/>
          <p:cNvSpPr/>
          <p:nvPr/>
        </p:nvSpPr>
        <p:spPr>
          <a:xfrm>
            <a:off x="6068704" y="2047168"/>
            <a:ext cx="2376264" cy="1583138"/>
          </a:xfrm>
          <a:prstGeom prst="ellipse">
            <a:avLst/>
          </a:prstGeom>
          <a:noFill/>
          <a:ln w="28575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none" dirty="0">
              <a:ln w="57150"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8" y="6064914"/>
            <a:ext cx="80772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u="none" dirty="0">
                <a:latin typeface="+mj-lt"/>
                <a:cs typeface="Arial" charset="0"/>
                <a:sym typeface="Symbol" pitchFamily="18" charset="2"/>
              </a:rPr>
              <a:t>LTRA = </a:t>
            </a:r>
            <a:r>
              <a:rPr lang="en-IN" sz="1600" u="none" dirty="0">
                <a:latin typeface="+mj-lt"/>
                <a:cs typeface="Arial" charset="0"/>
              </a:rPr>
              <a:t>leukotriene receptor antagonist</a:t>
            </a:r>
            <a:endParaRPr lang="en-US" sz="1600" u="none" dirty="0">
              <a:latin typeface="+mj-lt"/>
              <a:ea typeface="ＭＳ Ｐゴシック" pitchFamily="34" charset="-128"/>
              <a:cs typeface="Arial" charset="0"/>
            </a:endParaRPr>
          </a:p>
          <a:p>
            <a:r>
              <a:rPr lang="en-US" sz="1600" u="none" dirty="0" smtClean="0">
                <a:latin typeface="+mj-lt"/>
              </a:rPr>
              <a:t>a. Maurer M, et al. </a:t>
            </a:r>
            <a:r>
              <a:rPr lang="en-US" sz="1600" i="1" u="none" dirty="0" smtClean="0">
                <a:latin typeface="+mj-lt"/>
              </a:rPr>
              <a:t>N Engl J Med</a:t>
            </a:r>
            <a:r>
              <a:rPr lang="en-US" sz="1600" u="none" dirty="0" smtClean="0">
                <a:latin typeface="+mj-lt"/>
              </a:rPr>
              <a:t>. 2013;368:924-935.</a:t>
            </a:r>
            <a:r>
              <a:rPr lang="en-US" sz="1600" u="none" baseline="30000" dirty="0" smtClean="0">
                <a:latin typeface="+mj-lt"/>
              </a:rPr>
              <a:t>[18]</a:t>
            </a:r>
          </a:p>
          <a:p>
            <a:r>
              <a:rPr lang="en-US" sz="1600" u="none" dirty="0" smtClean="0">
                <a:latin typeface="+mj-lt"/>
              </a:rPr>
              <a:t>b. Kaplan </a:t>
            </a:r>
            <a:r>
              <a:rPr lang="en-US" sz="1600" u="none" dirty="0">
                <a:latin typeface="+mj-lt"/>
              </a:rPr>
              <a:t>A, et al</a:t>
            </a:r>
            <a:r>
              <a:rPr lang="en-US" sz="1600" u="none" dirty="0" smtClean="0">
                <a:latin typeface="+mj-lt"/>
              </a:rPr>
              <a:t>. </a:t>
            </a:r>
            <a:r>
              <a:rPr lang="en-US" sz="1600" i="1" u="none" dirty="0">
                <a:latin typeface="+mj-lt"/>
              </a:rPr>
              <a:t>J Allergy Clin Immunol</a:t>
            </a:r>
            <a:r>
              <a:rPr lang="en-US" sz="1600" u="none" dirty="0">
                <a:latin typeface="+mj-lt"/>
              </a:rPr>
              <a:t>. </a:t>
            </a:r>
            <a:r>
              <a:rPr lang="en-US" sz="1600" u="none" dirty="0" smtClean="0">
                <a:latin typeface="+mj-lt"/>
              </a:rPr>
              <a:t>2013;132:101-109.</a:t>
            </a:r>
            <a:r>
              <a:rPr lang="en-US" sz="1600" u="none" baseline="30000" dirty="0" smtClean="0">
                <a:latin typeface="+mj-lt"/>
              </a:rPr>
              <a:t>[19]</a:t>
            </a:r>
            <a:endParaRPr lang="en-US" sz="1600" u="none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330304" y="282761"/>
            <a:ext cx="8267786" cy="17378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ASTERIA II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US" sz="2800" b="1" i="1" dirty="0" smtClean="0">
                <a:solidFill>
                  <a:schemeClr val="accent1"/>
                </a:solidFill>
              </a:rPr>
              <a:t>Omalizumab </a:t>
            </a:r>
            <a:r>
              <a:rPr lang="en-US" sz="2800" b="1" i="1" dirty="0">
                <a:solidFill>
                  <a:schemeClr val="accent1"/>
                </a:solidFill>
              </a:rPr>
              <a:t>150 and 300 mg </a:t>
            </a:r>
            <a:r>
              <a:rPr lang="en-US" sz="2800" b="1" i="1" dirty="0" smtClean="0">
                <a:solidFill>
                  <a:schemeClr val="accent1"/>
                </a:solidFill>
              </a:rPr>
              <a:t>for 12 Weeks Significantly Improved UAS7 and Hives Score vs Placebo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1066800" y="6221386"/>
            <a:ext cx="5517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u="none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–25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0171" y="2081296"/>
            <a:ext cx="5346794" cy="4123822"/>
            <a:chOff x="1709099" y="1521728"/>
            <a:chExt cx="5346794" cy="4123822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111858" y="1521728"/>
              <a:ext cx="49440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u="none" dirty="0" smtClean="0">
                  <a:solidFill>
                    <a:schemeClr val="tx1"/>
                  </a:solidFill>
                  <a:latin typeface="+mj-lt"/>
                </a:rPr>
                <a:t>UAS7 </a:t>
              </a:r>
              <a:r>
                <a:rPr lang="en-US" sz="20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(secondary end point</a:t>
              </a:r>
              <a:r>
                <a:rPr lang="en-US" sz="2000" b="1" u="none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) </a:t>
              </a:r>
              <a:r>
                <a:rPr lang="en-GB" sz="2000" b="1" u="none" dirty="0" smtClean="0">
                  <a:solidFill>
                    <a:schemeClr val="tx1"/>
                  </a:solidFill>
                  <a:latin typeface="+mj-lt"/>
                </a:rPr>
                <a:t> </a:t>
              </a:r>
            </a:p>
          </p:txBody>
        </p:sp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216222603"/>
                </p:ext>
              </p:extLst>
            </p:nvPr>
          </p:nvGraphicFramePr>
          <p:xfrm>
            <a:off x="2812944" y="2354226"/>
            <a:ext cx="4133766" cy="3143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2135911" y="4828639"/>
              <a:ext cx="6189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–15</a:t>
              </a: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152001" y="4208695"/>
              <a:ext cx="6028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–10</a:t>
              </a: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2412183" y="3620234"/>
              <a:ext cx="3426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–5</a:t>
              </a: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2662746" y="2983839"/>
              <a:ext cx="920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0</a:t>
              </a: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 rot="16200000">
              <a:off x="193607" y="3312457"/>
              <a:ext cx="364653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Mean Change From </a:t>
              </a:r>
              <a:r>
                <a:rPr lang="en-US" sz="2000" b="1" u="none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0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aseline in UAS7 </a:t>
              </a:r>
              <a:r>
                <a:rPr lang="en-US" sz="2000" b="1" u="none" dirty="0">
                  <a:latin typeface="+mj-lt"/>
                  <a:cs typeface="Arial" pitchFamily="34" charset="0"/>
                </a:rPr>
                <a:t>S</a:t>
              </a:r>
              <a:r>
                <a:rPr lang="en-US" sz="20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core at Week 12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6427" y="5306996"/>
              <a:ext cx="948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i="1" u="none" dirty="0" smtClean="0">
                  <a:solidFill>
                    <a:schemeClr val="tx1"/>
                  </a:solidFill>
                  <a:latin typeface="+mj-lt"/>
                </a:rPr>
                <a:t>P </a:t>
              </a: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&lt; .001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16042" y="4849795"/>
              <a:ext cx="1449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i="1" u="none" dirty="0" smtClean="0">
                  <a:solidFill>
                    <a:schemeClr val="tx1"/>
                  </a:solidFill>
                  <a:latin typeface="+mj-lt"/>
                </a:rPr>
                <a:t>P </a:t>
              </a: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= .02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24049" y="2133600"/>
              <a:ext cx="106952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 b="1" u="none" dirty="0" smtClean="0">
                  <a:solidFill>
                    <a:schemeClr val="tx1"/>
                  </a:solidFill>
                  <a:latin typeface="+mj-lt"/>
                </a:rPr>
                <a:t>Placebo</a:t>
              </a:r>
              <a:endParaRPr lang="en-GB" sz="18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04909" y="2115645"/>
              <a:ext cx="85151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 b="1" u="none" dirty="0" smtClean="0">
                  <a:solidFill>
                    <a:schemeClr val="tx1"/>
                  </a:solidFill>
                  <a:latin typeface="+mj-lt"/>
                </a:rPr>
                <a:t>75 mg</a:t>
              </a:r>
              <a:endParaRPr lang="en-GB" sz="18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52616" y="2138505"/>
              <a:ext cx="97975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 b="1" u="none" dirty="0" smtClean="0">
                  <a:solidFill>
                    <a:schemeClr val="tx1"/>
                  </a:solidFill>
                  <a:latin typeface="+mj-lt"/>
                </a:rPr>
                <a:t>150 mg</a:t>
              </a:r>
              <a:endParaRPr lang="en-GB" sz="18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44453" y="2133600"/>
              <a:ext cx="97975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 b="1" u="none" dirty="0" smtClean="0">
                  <a:solidFill>
                    <a:schemeClr val="tx1"/>
                  </a:solidFill>
                  <a:latin typeface="+mj-lt"/>
                </a:rPr>
                <a:t>300 mg</a:t>
              </a:r>
              <a:endParaRPr lang="en-GB" sz="18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44572" y="1777134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 b="1" u="none" dirty="0" smtClean="0">
                  <a:solidFill>
                    <a:schemeClr val="tx1"/>
                  </a:solidFill>
                  <a:latin typeface="+mj-lt"/>
                </a:rPr>
                <a:t>Omalizumab</a:t>
              </a:r>
              <a:endParaRPr lang="en-GB" sz="18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11061" y="3963824"/>
              <a:ext cx="1176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i="1" u="none" dirty="0" smtClean="0">
                  <a:solidFill>
                    <a:schemeClr val="tx1"/>
                  </a:solidFill>
                  <a:latin typeface="+mj-lt"/>
                </a:rPr>
                <a:t>P </a:t>
              </a: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&gt; .05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42" y="6060657"/>
            <a:ext cx="9080666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Data are for mITT </a:t>
            </a:r>
            <a:r>
              <a:rPr lang="en-US" sz="1600" u="none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population;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u="none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mITT = modified intention-to-treat population; UAS7 = weekly </a:t>
            </a:r>
            <a:r>
              <a:rPr lang="en-GB" sz="1600" u="none" kern="1200" dirty="0" smtClean="0">
                <a:solidFill>
                  <a:schemeClr val="tx1"/>
                </a:solidFill>
                <a:latin typeface="+mj-lt"/>
                <a:ea typeface="ＭＳ Ｐゴシック" pitchFamily="1" charset="-128"/>
                <a:cs typeface="+mn-cs"/>
              </a:rPr>
              <a:t>urticaria activity</a:t>
            </a:r>
            <a:endParaRPr lang="en-GB" sz="1600" u="none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8" y="6553200"/>
            <a:ext cx="5017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dirty="0">
                <a:latin typeface="+mj-lt"/>
              </a:rPr>
              <a:t>Maurer M, et al. </a:t>
            </a:r>
            <a:r>
              <a:rPr lang="en-US" sz="1600" i="1" u="none" dirty="0">
                <a:latin typeface="+mj-lt"/>
              </a:rPr>
              <a:t>N Engl J Med</a:t>
            </a:r>
            <a:r>
              <a:rPr lang="en-US" sz="1600" u="none" dirty="0">
                <a:latin typeface="+mj-lt"/>
              </a:rPr>
              <a:t>. </a:t>
            </a:r>
            <a:r>
              <a:rPr lang="en-US" sz="1600" u="none" dirty="0" smtClean="0">
                <a:latin typeface="+mj-lt"/>
              </a:rPr>
              <a:t>2013;368:924-35.</a:t>
            </a:r>
            <a:r>
              <a:rPr lang="en-US" sz="1600" u="none" baseline="30000" dirty="0" smtClean="0">
                <a:latin typeface="+mj-lt"/>
              </a:rPr>
              <a:t>[18] </a:t>
            </a:r>
            <a:endParaRPr lang="en-US" sz="1600" u="none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2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65" y="172551"/>
            <a:ext cx="8525329" cy="19516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ASTERIA II</a:t>
            </a:r>
            <a:r>
              <a:rPr lang="en-GB" sz="3200" b="1" dirty="0" smtClean="0">
                <a:solidFill>
                  <a:schemeClr val="accent1"/>
                </a:solidFill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US" sz="2800" b="1" i="1" dirty="0" smtClean="0">
                <a:solidFill>
                  <a:schemeClr val="accent1"/>
                </a:solidFill>
              </a:rPr>
              <a:t>Omalizumab Increased the Proportion of Patients Who Were Well Controlled or Free of Itch and Hive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129" y="6315268"/>
            <a:ext cx="873112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none" dirty="0">
                <a:solidFill>
                  <a:schemeClr val="tx1"/>
                </a:solidFill>
                <a:latin typeface="+mj-lt"/>
              </a:rPr>
              <a:t>Data are for mITT population; </a:t>
            </a:r>
            <a:endParaRPr lang="en-US" sz="1600" u="none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81230" y="2192421"/>
            <a:ext cx="8431151" cy="3293980"/>
            <a:chOff x="380052" y="2036574"/>
            <a:chExt cx="8541800" cy="3293980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1368349" y="2083932"/>
              <a:ext cx="326718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UAS7 ≤ 6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(secondary end point)</a:t>
              </a:r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1127140" y="4767977"/>
              <a:ext cx="1299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0</a:t>
              </a:r>
            </a:p>
          </p:txBody>
        </p:sp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997216" y="4398252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15</a:t>
              </a:r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997216" y="4028527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30</a:t>
              </a: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997216" y="3658802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45</a:t>
              </a:r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997216" y="3289077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60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997216" y="2919352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75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997216" y="2549627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90</a:t>
              </a:r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1172593270"/>
                </p:ext>
              </p:extLst>
            </p:nvPr>
          </p:nvGraphicFramePr>
          <p:xfrm>
            <a:off x="1232304" y="2520707"/>
            <a:ext cx="3254635" cy="25063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 rot="16200000">
              <a:off x="-837911" y="3442741"/>
              <a:ext cx="2997195" cy="56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Proportion of Patients With UAS7 ≤ 6 at Week 12, %</a:t>
              </a: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5381210" y="2083932"/>
              <a:ext cx="35406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UAS7 = 0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(post-hoc analysis)</a:t>
              </a: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5402941" y="4767977"/>
              <a:ext cx="1299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0</a:t>
              </a: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5273016" y="4329096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10</a:t>
              </a: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5273016" y="3861048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20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auto">
            <a:xfrm>
              <a:off x="5273016" y="2549627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50</a:t>
              </a:r>
            </a:p>
          </p:txBody>
        </p:sp>
        <p:graphicFrame>
          <p:nvGraphicFramePr>
            <p:cNvPr id="62" name="Chart 61"/>
            <p:cNvGraphicFramePr/>
            <p:nvPr>
              <p:extLst>
                <p:ext uri="{D42A27DB-BD31-4B8C-83A1-F6EECF244321}">
                  <p14:modId xmlns:p14="http://schemas.microsoft.com/office/powerpoint/2010/main" val="3872191795"/>
                </p:ext>
              </p:extLst>
            </p:nvPr>
          </p:nvGraphicFramePr>
          <p:xfrm>
            <a:off x="5508104" y="2520707"/>
            <a:ext cx="3254635" cy="25063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 rot="16200000">
              <a:off x="3287120" y="3402930"/>
              <a:ext cx="3293980" cy="56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b="1" u="none" dirty="0" smtClean="0">
                  <a:solidFill>
                    <a:schemeClr val="tx1"/>
                  </a:solidFill>
                  <a:latin typeface="+mj-lt"/>
                </a:rPr>
                <a:t>Proportion of Patients </a:t>
              </a:r>
              <a:br>
                <a:rPr lang="en-GB" b="1" u="none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b="1" u="none" dirty="0" smtClean="0">
                  <a:solidFill>
                    <a:schemeClr val="tx1"/>
                  </a:solidFill>
                  <a:latin typeface="+mj-lt"/>
                </a:rPr>
                <a:t>With UAS7 = 0 at </a:t>
              </a:r>
              <a:r>
                <a:rPr lang="en-GB" b="1" u="none" dirty="0">
                  <a:solidFill>
                    <a:schemeClr val="tx1"/>
                  </a:solidFill>
                  <a:latin typeface="+mj-lt"/>
                </a:rPr>
                <a:t>Week </a:t>
              </a:r>
              <a:r>
                <a:rPr lang="en-GB" b="1" u="none" dirty="0" smtClean="0">
                  <a:solidFill>
                    <a:schemeClr val="tx1"/>
                  </a:solidFill>
                  <a:latin typeface="+mj-lt"/>
                </a:rPr>
                <a:t>12, %</a:t>
              </a:r>
              <a:endParaRPr lang="en-GB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5273016" y="2991593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40</a:t>
              </a:r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5273016" y="3429000"/>
              <a:ext cx="259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u="none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30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86028" y="4906241"/>
              <a:ext cx="982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Placebo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86693" y="4892565"/>
              <a:ext cx="787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75 mg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56398" y="4892565"/>
              <a:ext cx="903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150 mg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50289" y="4918041"/>
              <a:ext cx="903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300 mg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48775" y="4906241"/>
              <a:ext cx="982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Placebo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58137" y="4887310"/>
              <a:ext cx="787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75 mg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51084" y="4887310"/>
              <a:ext cx="903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150 mg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8181" y="4887310"/>
              <a:ext cx="903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u="none" dirty="0" smtClean="0">
                  <a:solidFill>
                    <a:schemeClr val="tx1"/>
                  </a:solidFill>
                  <a:latin typeface="+mj-lt"/>
                </a:rPr>
                <a:t>300 mg</a:t>
              </a:r>
              <a:endParaRPr lang="en-GB" sz="1600" b="1" u="none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13648" y="6560390"/>
            <a:ext cx="551932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Maurer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M, et al.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N Engl J </a:t>
            </a:r>
            <a:r>
              <a:rPr lang="en-US" sz="1600" i="1" u="none" dirty="0" smtClean="0">
                <a:solidFill>
                  <a:schemeClr val="tx1"/>
                </a:solidFill>
                <a:latin typeface="+mj-lt"/>
              </a:rPr>
              <a:t>Med.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2013;368:924-935.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[18] 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30412" y="538696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u="none" dirty="0" smtClean="0">
                <a:solidFill>
                  <a:schemeClr val="tx1"/>
                </a:solidFill>
                <a:latin typeface="+mj-lt"/>
              </a:rPr>
              <a:t>Omalizumab</a:t>
            </a:r>
            <a:endParaRPr lang="en-GB" sz="1800" b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52340" y="538696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u="none" dirty="0" smtClean="0">
                <a:solidFill>
                  <a:schemeClr val="tx1"/>
                </a:solidFill>
                <a:latin typeface="+mj-lt"/>
              </a:rPr>
              <a:t>Omalizumab</a:t>
            </a:r>
            <a:endParaRPr lang="en-GB" sz="1800" b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19224" y="3776443"/>
            <a:ext cx="834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u="none" dirty="0" smtClean="0">
                <a:solidFill>
                  <a:schemeClr val="tx1"/>
                </a:solidFill>
                <a:latin typeface="+mj-lt"/>
              </a:rPr>
              <a:t>P </a:t>
            </a:r>
            <a:r>
              <a:rPr lang="en-GB" sz="1600" b="1" u="none" dirty="0" smtClean="0">
                <a:solidFill>
                  <a:schemeClr val="tx1"/>
                </a:solidFill>
                <a:latin typeface="+mj-lt"/>
              </a:rPr>
              <a:t>&gt; .05</a:t>
            </a:r>
            <a:endParaRPr lang="en-GB" sz="1600" b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89724" y="3373136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u="none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GB" sz="1600" b="1" u="none" dirty="0" smtClean="0">
                <a:solidFill>
                  <a:schemeClr val="tx1"/>
                </a:solidFill>
                <a:latin typeface="+mj-lt"/>
              </a:rPr>
              <a:t> &lt; .05</a:t>
            </a:r>
            <a:endParaRPr lang="en-GB" sz="1600" b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94163" y="2795520"/>
            <a:ext cx="834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i="1" u="none" dirty="0" smtClean="0">
                <a:solidFill>
                  <a:schemeClr val="tx1"/>
                </a:solidFill>
                <a:latin typeface="+mj-lt"/>
              </a:rPr>
              <a:t>P </a:t>
            </a:r>
            <a:r>
              <a:rPr lang="en-GB" sz="1600" b="1" u="none" dirty="0" smtClean="0">
                <a:solidFill>
                  <a:schemeClr val="tx1"/>
                </a:solidFill>
                <a:latin typeface="+mj-lt"/>
              </a:rPr>
              <a:t>&lt; .05</a:t>
            </a:r>
            <a:endParaRPr lang="en-GB" sz="1600" b="1" u="non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1762503" y="5188103"/>
            <a:ext cx="6019800" cy="6730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2000" b="1" u="none" dirty="0" smtClean="0">
                <a:solidFill>
                  <a:schemeClr val="lt1"/>
                </a:solidFill>
                <a:latin typeface="+mj-lt"/>
              </a:rPr>
              <a:t>*At week 24, least squares mean</a:t>
            </a:r>
            <a:br>
              <a:rPr lang="en-US" sz="2000" b="1" u="none" dirty="0" smtClean="0">
                <a:solidFill>
                  <a:schemeClr val="lt1"/>
                </a:solidFill>
                <a:latin typeface="+mj-lt"/>
              </a:rPr>
            </a:br>
            <a:r>
              <a:rPr lang="en-US" sz="2000" b="1" u="none" dirty="0" smtClean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000" b="1" u="none" dirty="0">
                <a:solidFill>
                  <a:schemeClr val="lt1"/>
                </a:solidFill>
                <a:latin typeface="+mj-lt"/>
              </a:rPr>
              <a:t>treatment </a:t>
            </a:r>
            <a:r>
              <a:rPr lang="en-US" sz="2000" b="1" u="none" dirty="0" smtClean="0">
                <a:solidFill>
                  <a:schemeClr val="lt1"/>
                </a:solidFill>
                <a:latin typeface="+mj-lt"/>
              </a:rPr>
              <a:t>difference was 10.0</a:t>
            </a:r>
            <a:endParaRPr lang="en-US" sz="2000" b="1" u="none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3869" y="188054"/>
            <a:ext cx="8625415" cy="15508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SzPct val="25000"/>
            </a:pPr>
            <a:r>
              <a:rPr lang="en-US" b="1" dirty="0" smtClean="0">
                <a:solidFill>
                  <a:schemeClr val="accent1"/>
                </a:solidFill>
              </a:rPr>
              <a:t>GLACIAL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i="1" dirty="0" smtClean="0">
                <a:solidFill>
                  <a:schemeClr val="accent1"/>
                </a:solidFill>
              </a:rPr>
              <a:t>Significant </a:t>
            </a:r>
            <a:r>
              <a:rPr lang="en-US" sz="3200" b="1" i="1" dirty="0">
                <a:solidFill>
                  <a:schemeClr val="accent1"/>
                </a:solidFill>
              </a:rPr>
              <a:t>Improvements in UAS7 at Week 12 </a:t>
            </a:r>
            <a:r>
              <a:rPr lang="en-US" sz="3200" b="1" i="1" dirty="0" smtClean="0">
                <a:solidFill>
                  <a:schemeClr val="accent1"/>
                </a:solidFill>
              </a:rPr>
              <a:t>With </a:t>
            </a:r>
            <a:r>
              <a:rPr lang="en-US" sz="3200" b="1" i="1" dirty="0">
                <a:solidFill>
                  <a:schemeClr val="accent1"/>
                </a:solidFill>
              </a:rPr>
              <a:t>Sustained Benefit at Week 24</a:t>
            </a:r>
          </a:p>
        </p:txBody>
      </p:sp>
      <p:graphicFrame>
        <p:nvGraphicFramePr>
          <p:cNvPr id="185" name="Shape 185"/>
          <p:cNvGraphicFramePr/>
          <p:nvPr>
            <p:extLst>
              <p:ext uri="{D42A27DB-BD31-4B8C-83A1-F6EECF244321}">
                <p14:modId xmlns:p14="http://schemas.microsoft.com/office/powerpoint/2010/main" val="3747996519"/>
              </p:ext>
            </p:extLst>
          </p:nvPr>
        </p:nvGraphicFramePr>
        <p:xfrm>
          <a:off x="1066800" y="2142698"/>
          <a:ext cx="7239000" cy="29206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27167"/>
                <a:gridCol w="2492433"/>
                <a:gridCol w="2819400"/>
              </a:tblGrid>
              <a:tr h="454907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endParaRPr lang="en-US" sz="2000" b="1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91450" marT="45725" marB="914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Mean change from baseline in UAS7 score</a:t>
                      </a:r>
                    </a:p>
                  </a:txBody>
                  <a:tcPr marL="0" marR="91450" marT="45725" marB="914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endParaRPr lang="en-US" sz="2000" b="1" u="none" strike="noStrike" cap="none" baseline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91450" marT="45725" marB="91450" anchor="b">
                    <a:lnB w="2857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7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endParaRPr lang="en-US" sz="2000" b="1" u="none" strike="noStrike" cap="none" baseline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91450" marT="45725" marB="9145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Week 12</a:t>
                      </a:r>
                      <a:endParaRPr lang="en-US" sz="2000" b="1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91450" marT="45725" marB="914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Week 24*</a:t>
                      </a:r>
                      <a:endParaRPr lang="en-US" sz="2000" b="1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91450" marT="45725" marB="914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Placebo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82875" marR="91450" marT="457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nl-NL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– 8.5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– 6.9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013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Omalizumab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300 mg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82875" marR="91450" marT="457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nl-NL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– 19.0 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– 13.2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1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lang="en-US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Value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82875" marR="91450" marT="457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nl-NL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&lt; .001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&lt; .001</a:t>
                      </a:r>
                      <a:endParaRPr lang="en-US" sz="1800" b="0" i="0" u="none" strike="noStrike" cap="none" baseline="0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307118"/>
            <a:ext cx="70866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none" dirty="0">
                <a:solidFill>
                  <a:schemeClr val="tx1"/>
                </a:solidFill>
                <a:latin typeface="+mj-lt"/>
              </a:rPr>
              <a:t>Data are for mITT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population. </a:t>
            </a:r>
            <a:endParaRPr lang="en-GB" sz="1600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" y="6553200"/>
            <a:ext cx="73601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u="none" dirty="0">
                <a:latin typeface="+mj-lt"/>
              </a:rPr>
              <a:t>Kaplan A, et al</a:t>
            </a:r>
            <a:r>
              <a:rPr lang="en-US" sz="1600" i="1" u="none" dirty="0">
                <a:latin typeface="+mj-lt"/>
              </a:rPr>
              <a:t>. J Allergy Clin Immunol</a:t>
            </a:r>
            <a:r>
              <a:rPr lang="en-US" sz="1600" u="none" dirty="0">
                <a:latin typeface="+mj-lt"/>
              </a:rPr>
              <a:t>. </a:t>
            </a:r>
            <a:r>
              <a:rPr lang="en-US" sz="1600" u="none" dirty="0" smtClean="0">
                <a:latin typeface="+mj-lt"/>
              </a:rPr>
              <a:t>2013;132:101-109.</a:t>
            </a:r>
            <a:r>
              <a:rPr lang="en-US" sz="1600" u="none" baseline="30000" dirty="0" smtClean="0">
                <a:latin typeface="+mj-lt"/>
              </a:rPr>
              <a:t>[19]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8851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2759" y="179689"/>
            <a:ext cx="7862248" cy="18401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SzPct val="25000"/>
            </a:pPr>
            <a:r>
              <a:rPr lang="en-US" b="1" dirty="0" smtClean="0">
                <a:solidFill>
                  <a:schemeClr val="accent1"/>
                </a:solidFill>
              </a:rPr>
              <a:t>GLACIAL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i="1" dirty="0" smtClean="0">
                <a:solidFill>
                  <a:schemeClr val="accent1"/>
                </a:solidFill>
              </a:rPr>
              <a:t>Omalizumab Increased </a:t>
            </a:r>
            <a:r>
              <a:rPr lang="en-US" sz="3200" b="1" i="1" dirty="0">
                <a:solidFill>
                  <a:schemeClr val="accent1"/>
                </a:solidFill>
              </a:rPr>
              <a:t>the </a:t>
            </a:r>
            <a:r>
              <a:rPr lang="en-US" sz="3200" b="1" i="1" dirty="0" smtClean="0">
                <a:solidFill>
                  <a:schemeClr val="accent1"/>
                </a:solidFill>
              </a:rPr>
              <a:t>Proportion </a:t>
            </a:r>
            <a:r>
              <a:rPr lang="en-US" sz="3200" b="1" i="1" dirty="0">
                <a:solidFill>
                  <a:schemeClr val="accent1"/>
                </a:solidFill>
              </a:rPr>
              <a:t>of </a:t>
            </a:r>
            <a:r>
              <a:rPr lang="en-US" sz="3200" b="1" i="1" dirty="0" smtClean="0">
                <a:solidFill>
                  <a:schemeClr val="accent1"/>
                </a:solidFill>
              </a:rPr>
              <a:t>Patients Well Controlled or Free of Itch and Hives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0" y="5892144"/>
            <a:ext cx="9067800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*Secondary end point.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Data 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are for mITT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population.</a:t>
            </a:r>
            <a:r>
              <a:rPr lang="en-GB" sz="1600" u="none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9" y="6553200"/>
            <a:ext cx="73601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u="none" dirty="0">
                <a:latin typeface="+mj-lt"/>
              </a:rPr>
              <a:t>Kaplan A, et al</a:t>
            </a:r>
            <a:r>
              <a:rPr lang="en-US" sz="1600" i="1" u="none" dirty="0">
                <a:latin typeface="+mj-lt"/>
              </a:rPr>
              <a:t>. J Allergy Clin Immunol</a:t>
            </a:r>
            <a:r>
              <a:rPr lang="en-US" sz="1600" u="none" dirty="0">
                <a:latin typeface="+mj-lt"/>
              </a:rPr>
              <a:t>. </a:t>
            </a:r>
            <a:r>
              <a:rPr lang="en-US" sz="1600" u="none" dirty="0" smtClean="0">
                <a:latin typeface="+mj-lt"/>
              </a:rPr>
              <a:t>2013;132:101-109.</a:t>
            </a:r>
            <a:r>
              <a:rPr lang="en-US" sz="1600" u="none" baseline="30000" dirty="0" smtClean="0">
                <a:latin typeface="+mj-lt"/>
              </a:rPr>
              <a:t>[19]</a:t>
            </a:r>
            <a:endParaRPr lang="en-US" sz="1600" u="none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65728"/>
              </p:ext>
            </p:extLst>
          </p:nvPr>
        </p:nvGraphicFramePr>
        <p:xfrm>
          <a:off x="1196746" y="2129059"/>
          <a:ext cx="6787192" cy="339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861"/>
                <a:gridCol w="2674961"/>
                <a:gridCol w="2620370"/>
              </a:tblGrid>
              <a:tr h="108366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Proportion of Patients With UAS7 </a:t>
                      </a:r>
                      <a:r>
                        <a:rPr lang="en-US" sz="2000" b="1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≤ 6 at Week 12, %*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Proportion of Patients With UAS7 =</a:t>
                      </a:r>
                      <a:r>
                        <a:rPr lang="en-US" sz="2000" b="1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0 at Week 12, %*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20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Placebo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12.0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4.8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7221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Omalizumab 300 mg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52.4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33.7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203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r>
                        <a:rPr lang="en-US" b="0" i="0" baseline="0" dirty="0" smtClean="0">
                          <a:solidFill>
                            <a:sysClr val="windowText" lastClr="000000"/>
                          </a:solidFill>
                        </a:rPr>
                        <a:t> Value</a:t>
                      </a:r>
                      <a:endParaRPr lang="en-US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&lt; .001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&lt; .001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24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89" y="6553200"/>
            <a:ext cx="47579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u="none" dirty="0">
                <a:latin typeface="+mj-lt"/>
              </a:rPr>
              <a:t>Zuberbier T, </a:t>
            </a:r>
            <a:r>
              <a:rPr lang="en-US" sz="1600" u="none" dirty="0" smtClean="0">
                <a:latin typeface="+mj-lt"/>
              </a:rPr>
              <a:t>et </a:t>
            </a:r>
            <a:r>
              <a:rPr lang="en-US" sz="1600" u="none" dirty="0">
                <a:latin typeface="+mj-lt"/>
              </a:rPr>
              <a:t>al</a:t>
            </a:r>
            <a:r>
              <a:rPr lang="en-US" sz="1600" u="none" dirty="0" smtClean="0">
                <a:latin typeface="+mj-lt"/>
              </a:rPr>
              <a:t>. </a:t>
            </a:r>
            <a:r>
              <a:rPr lang="en-US" sz="1600" i="1" u="none" dirty="0">
                <a:latin typeface="+mj-lt"/>
              </a:rPr>
              <a:t>Allergy</a:t>
            </a:r>
            <a:r>
              <a:rPr lang="en-US" sz="1600" u="none" dirty="0">
                <a:latin typeface="+mj-lt"/>
              </a:rPr>
              <a:t>. </a:t>
            </a:r>
            <a:r>
              <a:rPr lang="en-US" sz="1600" u="none" dirty="0" smtClean="0">
                <a:latin typeface="+mj-lt"/>
              </a:rPr>
              <a:t>2014;69:868-887.</a:t>
            </a:r>
            <a:r>
              <a:rPr lang="en-US" sz="1600" u="none" baseline="30000" dirty="0" smtClean="0">
                <a:latin typeface="+mj-lt"/>
              </a:rPr>
              <a:t>[</a:t>
            </a:r>
            <a:r>
              <a:rPr lang="en-US" sz="1600" u="none" baseline="30000" dirty="0">
                <a:latin typeface="+mj-lt"/>
              </a:rPr>
              <a:t>8</a:t>
            </a:r>
            <a:r>
              <a:rPr lang="en-US" sz="1600" u="none" baseline="30000" dirty="0" smtClean="0">
                <a:latin typeface="+mj-lt"/>
              </a:rPr>
              <a:t>]</a:t>
            </a:r>
            <a:endParaRPr lang="en-US" sz="1600" u="none" baseline="30000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194" y="180804"/>
            <a:ext cx="8188325" cy="125220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600" u="none" dirty="0" smtClean="0">
                <a:solidFill>
                  <a:schemeClr val="accent1"/>
                </a:solidFill>
              </a:rPr>
              <a:t>Treatment Recommendations for CIU</a:t>
            </a:r>
            <a:endParaRPr lang="en-GB" sz="3600" u="none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1583139"/>
            <a:ext cx="7273925" cy="4572271"/>
            <a:chOff x="914400" y="1671260"/>
            <a:chExt cx="7273925" cy="4170246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1671260"/>
              <a:ext cx="7254152" cy="677108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 anchor="ctr">
              <a:spAutoFit/>
            </a:bodyPr>
            <a:lstStyle/>
            <a:p>
              <a:pPr marL="285750" marR="0" lvl="0" indent="-2857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000" b="1" u="none" dirty="0" smtClean="0">
                  <a:latin typeface="+mj-lt"/>
                  <a:cs typeface="Arial"/>
                </a:rPr>
                <a:t>First </a:t>
              </a:r>
              <a:r>
                <a:rPr lang="en-US" sz="2000" b="1" u="none" dirty="0">
                  <a:latin typeface="+mj-lt"/>
                </a:rPr>
                <a:t>L</a:t>
              </a:r>
              <a:r>
                <a:rPr lang="en-US" sz="2000" b="1" u="none" dirty="0" smtClean="0">
                  <a:latin typeface="+mj-lt"/>
                  <a:cs typeface="Arial"/>
                </a:rPr>
                <a:t>ine</a:t>
              </a:r>
            </a:p>
            <a:p>
              <a:pPr marL="285750" marR="0" lvl="0" indent="-2857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u="none" dirty="0" smtClean="0">
                  <a:latin typeface="+mj-lt"/>
                </a:rPr>
                <a:t>Use s</a:t>
              </a:r>
              <a:r>
                <a:rPr lang="en-US" u="none" dirty="0" smtClean="0">
                  <a:latin typeface="+mj-lt"/>
                  <a:cs typeface="Arial"/>
                </a:rPr>
                <a:t>econd-generation antihistamines.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169" y="3080990"/>
              <a:ext cx="7254152" cy="677108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 anchor="ctr">
              <a:spAutoFit/>
            </a:bodyPr>
            <a:lstStyle/>
            <a:p>
              <a:pPr marL="285750" marR="0" lvl="0" indent="-2857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000" b="1" u="none" dirty="0" smtClean="0">
                  <a:latin typeface="+mj-lt"/>
                  <a:cs typeface="Arial"/>
                </a:rPr>
                <a:t>Second </a:t>
              </a:r>
              <a:r>
                <a:rPr lang="en-US" sz="2000" b="1" u="none" dirty="0">
                  <a:latin typeface="+mj-lt"/>
                </a:rPr>
                <a:t>L</a:t>
              </a:r>
              <a:r>
                <a:rPr lang="en-US" sz="2000" b="1" u="none" dirty="0" smtClean="0">
                  <a:latin typeface="+mj-lt"/>
                  <a:cs typeface="Arial"/>
                </a:rPr>
                <a:t>ine</a:t>
              </a:r>
            </a:p>
            <a:p>
              <a:pPr marL="285750" lvl="0" indent="-285750"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none" dirty="0" smtClean="0">
                  <a:latin typeface="+mj-lt"/>
                  <a:cs typeface="Arial"/>
                </a:rPr>
                <a:t>Increase dosage of second-generation </a:t>
              </a:r>
              <a:r>
                <a:rPr lang="en-US" u="none" dirty="0" smtClean="0">
                  <a:latin typeface="+mj-lt"/>
                </a:rPr>
                <a:t>antihistamines up </a:t>
              </a:r>
              <a:r>
                <a:rPr lang="en-US" u="none" dirty="0">
                  <a:latin typeface="+mj-lt"/>
                </a:rPr>
                <a:t>to </a:t>
              </a:r>
              <a:r>
                <a:rPr lang="en-US" u="none" dirty="0" smtClean="0">
                  <a:latin typeface="+mj-lt"/>
                </a:rPr>
                <a:t>4-fold. </a:t>
              </a:r>
              <a:endParaRPr lang="en-US" u="none" dirty="0" smtClean="0">
                <a:latin typeface="+mj-lt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4173" y="4333401"/>
              <a:ext cx="7254152" cy="1508105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 anchor="ctr">
              <a:spAutoFit/>
            </a:bodyPr>
            <a:lstStyle/>
            <a:p>
              <a:pPr marL="285750" marR="0" lvl="0" indent="-2857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000" b="1" u="none" dirty="0" smtClean="0">
                  <a:latin typeface="+mj-lt"/>
                  <a:cs typeface="Arial"/>
                </a:rPr>
                <a:t>Third </a:t>
              </a:r>
              <a:r>
                <a:rPr lang="en-US" sz="2000" b="1" u="none" dirty="0" smtClean="0">
                  <a:latin typeface="+mj-lt"/>
                </a:rPr>
                <a:t>Li</a:t>
              </a:r>
              <a:r>
                <a:rPr lang="en-US" sz="2000" b="1" u="none" dirty="0" smtClean="0">
                  <a:latin typeface="+mj-lt"/>
                  <a:cs typeface="Arial"/>
                </a:rPr>
                <a:t>ne</a:t>
              </a:r>
            </a:p>
            <a:p>
              <a:pPr marL="285750" indent="-285750"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none" dirty="0">
                  <a:latin typeface="+mj-lt"/>
                </a:rPr>
                <a:t>Add omalizumab, cyclosporine, or </a:t>
              </a:r>
              <a:r>
                <a:rPr lang="en-US" u="none" dirty="0" smtClean="0">
                  <a:latin typeface="+mj-lt"/>
                </a:rPr>
                <a:t>montelukast </a:t>
              </a:r>
              <a:r>
                <a:rPr lang="en-US" u="none" dirty="0" smtClean="0">
                  <a:latin typeface="+mj-lt"/>
                  <a:cs typeface="Arial"/>
                </a:rPr>
                <a:t>to second-line drugs.</a:t>
              </a:r>
            </a:p>
            <a:p>
              <a:pPr marL="285750" marR="0" lvl="0" indent="-2857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lang="en-US" u="none" dirty="0" smtClean="0">
                <a:latin typeface="+mj-lt"/>
                <a:cs typeface="Arial"/>
              </a:endParaRPr>
            </a:p>
            <a:p>
              <a:pPr marL="285750" marR="0" lvl="0" indent="-2857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u="none" dirty="0" smtClean="0">
                  <a:latin typeface="+mj-lt"/>
                </a:rPr>
                <a:t>A s</a:t>
              </a:r>
              <a:r>
                <a:rPr lang="en-US" u="none" dirty="0" smtClean="0">
                  <a:latin typeface="+mj-lt"/>
                  <a:cs typeface="Arial"/>
                </a:rPr>
                <a:t>hort course (max 10 days) of corticosteroids may also be used at all times if exacerbations occur.</a:t>
              </a:r>
            </a:p>
          </p:txBody>
        </p:sp>
        <p:sp>
          <p:nvSpPr>
            <p:cNvPr id="9" name="Pentagon 8"/>
            <p:cNvSpPr/>
            <p:nvPr/>
          </p:nvSpPr>
          <p:spPr>
            <a:xfrm rot="5400000">
              <a:off x="4240061" y="183101"/>
              <a:ext cx="602828" cy="496618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0274" y="2364780"/>
              <a:ext cx="396240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none" dirty="0" smtClean="0">
                  <a:solidFill>
                    <a:schemeClr val="bg1"/>
                  </a:solidFill>
                  <a:latin typeface="+mj-lt"/>
                </a:rPr>
                <a:t>If symptoms persist after 2 weeks</a:t>
              </a:r>
              <a:endParaRPr lang="en-US" sz="1800" b="1" u="none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 rot="5400000">
              <a:off x="4290740" y="1497674"/>
              <a:ext cx="541017" cy="5040573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u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7292" y="3691544"/>
              <a:ext cx="48483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none" dirty="0" smtClean="0">
                  <a:solidFill>
                    <a:schemeClr val="bg1"/>
                  </a:solidFill>
                  <a:latin typeface="+mj-lt"/>
                </a:rPr>
                <a:t>If symptoms persist after 1-4 further weeks</a:t>
              </a:r>
              <a:endParaRPr lang="en-US" sz="1800" b="1" u="none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775" y="1602933"/>
            <a:ext cx="8107905" cy="4778231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marL="231775" marR="0" lvl="0" indent="-231775" defTabSz="914400" eaLnBrk="1" fontAlgn="auto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u="none" dirty="0" smtClean="0">
                <a:latin typeface="+mj-lt"/>
              </a:rPr>
              <a:t>Step 1</a:t>
            </a:r>
          </a:p>
          <a:p>
            <a:pPr marL="682625" marR="0" lvl="0" indent="-341313" defTabSz="914400" eaLnBrk="1" fontAlgn="auto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200" u="none" dirty="0" smtClean="0">
                <a:solidFill>
                  <a:schemeClr val="tx1"/>
                </a:solidFill>
                <a:latin typeface="+mj-lt"/>
              </a:rPr>
              <a:t>Monotherapy with second-generation antihistamine</a:t>
            </a:r>
          </a:p>
          <a:p>
            <a:pPr marL="682625" lvl="0" indent="-341313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/>
            </a:pPr>
            <a:r>
              <a:rPr lang="en-US" sz="2200" u="none" dirty="0" smtClean="0">
                <a:solidFill>
                  <a:schemeClr val="tx1"/>
                </a:solidFill>
                <a:latin typeface="+mj-lt"/>
              </a:rPr>
              <a:t>Avoidance of triggers (eg, NSAIDs) and relevant physical factors if physical urticaria/angioedema syndrome is present</a:t>
            </a:r>
            <a:endParaRPr lang="en-US" sz="2200" u="none" dirty="0" smtClean="0">
              <a:solidFill>
                <a:schemeClr val="accent1"/>
              </a:solidFill>
              <a:latin typeface="+mj-lt"/>
            </a:endParaRPr>
          </a:p>
          <a:p>
            <a:pPr marL="231775" lvl="0" indent="-231775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600" u="none" dirty="0" smtClean="0">
                <a:latin typeface="+mj-lt"/>
              </a:rPr>
              <a:t>Step 2</a:t>
            </a:r>
          </a:p>
          <a:p>
            <a:pPr marL="682625" lvl="0" indent="-341313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/>
            </a:pPr>
            <a:r>
              <a:rPr lang="en-US" sz="2200" u="none" dirty="0" smtClean="0">
                <a:solidFill>
                  <a:schemeClr val="tx1"/>
                </a:solidFill>
                <a:latin typeface="+mj-lt"/>
              </a:rPr>
              <a:t>One </a:t>
            </a:r>
            <a:r>
              <a:rPr lang="en-US" sz="2200" u="none" dirty="0">
                <a:solidFill>
                  <a:schemeClr val="tx1"/>
                </a:solidFill>
                <a:latin typeface="+mj-lt"/>
              </a:rPr>
              <a:t>or more of the </a:t>
            </a:r>
            <a:r>
              <a:rPr lang="en-US" sz="2200" u="none" dirty="0" smtClean="0">
                <a:solidFill>
                  <a:schemeClr val="tx1"/>
                </a:solidFill>
                <a:latin typeface="+mj-lt"/>
              </a:rPr>
              <a:t>following</a:t>
            </a:r>
          </a:p>
          <a:p>
            <a:pPr marL="1201738" lvl="8" indent="-396875"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Dose 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advancement of </a:t>
            </a: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second-generation 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antihistamine </a:t>
            </a: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used in step 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marL="1201738" lvl="4" indent="-396875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Add 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another </a:t>
            </a: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second-generation 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antihistamine</a:t>
            </a:r>
          </a:p>
          <a:p>
            <a:pPr marL="1201738" lvl="4" indent="-396875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Add 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2000" u="none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-antagonist</a:t>
            </a:r>
          </a:p>
          <a:p>
            <a:pPr marL="1201738" lvl="4" indent="-396875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Add LTRA</a:t>
            </a:r>
            <a:endParaRPr lang="en-US" sz="2000" u="none" dirty="0">
              <a:solidFill>
                <a:schemeClr val="tx1"/>
              </a:solidFill>
              <a:latin typeface="+mj-lt"/>
            </a:endParaRPr>
          </a:p>
          <a:p>
            <a:pPr marL="1201738" lvl="4" indent="-396875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Add first-generation antihistamine to </a:t>
            </a:r>
            <a:r>
              <a:rPr lang="en-US" sz="2000" u="none" dirty="0">
                <a:solidFill>
                  <a:schemeClr val="tx1"/>
                </a:solidFill>
                <a:latin typeface="+mj-lt"/>
              </a:rPr>
              <a:t>be taken at </a:t>
            </a:r>
            <a:r>
              <a:rPr lang="en-US" sz="2000" u="none" dirty="0" smtClean="0">
                <a:solidFill>
                  <a:schemeClr val="tx1"/>
                </a:solidFill>
                <a:latin typeface="+mj-lt"/>
              </a:rPr>
              <a:t>bedtime</a:t>
            </a:r>
            <a:endParaRPr lang="en-US" sz="2000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9640" y="185384"/>
            <a:ext cx="865968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600" u="none" dirty="0" smtClean="0">
                <a:solidFill>
                  <a:schemeClr val="accent1"/>
                </a:solidFill>
              </a:rPr>
              <a:t>Stepwise Treatment of CIU</a:t>
            </a:r>
            <a:endParaRPr lang="en-GB" sz="3600" u="none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8" y="6548804"/>
            <a:ext cx="78466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>
                <a:solidFill>
                  <a:schemeClr val="tx1"/>
                </a:solidFill>
                <a:latin typeface="+mj-lt"/>
              </a:rPr>
              <a:t>Bernstein JA,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et al. </a:t>
            </a:r>
            <a:r>
              <a:rPr lang="en-US" sz="1600" i="1" u="none" dirty="0" smtClean="0">
                <a:solidFill>
                  <a:schemeClr val="tx1"/>
                </a:solidFill>
                <a:latin typeface="+mj-lt"/>
              </a:rPr>
              <a:t>J Allergy Clin Immunol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. 2014;133:1270-1277.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9968"/>
            <a:ext cx="7805382" cy="4678204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marL="231775" marR="0" lvl="0" indent="-231775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u="none" dirty="0" smtClean="0">
                <a:latin typeface="+mj-lt"/>
                <a:cs typeface="Arial"/>
              </a:rPr>
              <a:t>Step 3</a:t>
            </a:r>
          </a:p>
          <a:p>
            <a:pPr marL="685800" marR="0" lvl="0" indent="-344488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u="none" dirty="0" smtClean="0">
                <a:solidFill>
                  <a:schemeClr val="tx1"/>
                </a:solidFill>
                <a:latin typeface="+mj-lt"/>
                <a:cs typeface="Arial"/>
              </a:rPr>
              <a:t>Dose advancement of potent antihistamine</a:t>
            </a:r>
            <a:br>
              <a:rPr lang="en-US" sz="2800" u="none" dirty="0" smtClean="0">
                <a:solidFill>
                  <a:schemeClr val="tx1"/>
                </a:solidFill>
                <a:latin typeface="+mj-lt"/>
                <a:cs typeface="Arial"/>
              </a:rPr>
            </a:br>
            <a:r>
              <a:rPr lang="en-US" sz="2800" u="none" dirty="0" smtClean="0">
                <a:solidFill>
                  <a:schemeClr val="tx1"/>
                </a:solidFill>
                <a:latin typeface="+mj-lt"/>
                <a:cs typeface="Arial"/>
              </a:rPr>
              <a:t>(eg, hydroxyzine or doxepin) as tolerated</a:t>
            </a:r>
            <a:endParaRPr lang="en-US" sz="3200" b="1" u="none" dirty="0" smtClean="0">
              <a:solidFill>
                <a:schemeClr val="accent1"/>
              </a:solidFill>
              <a:latin typeface="+mj-lt"/>
            </a:endParaRPr>
          </a:p>
          <a:p>
            <a:pPr marL="231775" lvl="0" indent="-231775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3200" u="none" dirty="0">
                <a:latin typeface="+mj-lt"/>
                <a:cs typeface="Arial"/>
              </a:rPr>
              <a:t>Step </a:t>
            </a:r>
            <a:r>
              <a:rPr lang="en-US" sz="3200" u="none" dirty="0" smtClean="0">
                <a:latin typeface="+mj-lt"/>
              </a:rPr>
              <a:t>4</a:t>
            </a:r>
            <a:endParaRPr lang="en-US" sz="3200" u="none" dirty="0">
              <a:latin typeface="+mj-lt"/>
            </a:endParaRPr>
          </a:p>
          <a:p>
            <a:pPr marL="685800" lvl="0" indent="-344488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/>
            </a:pPr>
            <a:r>
              <a:rPr lang="en-US" sz="2800" u="none" dirty="0">
                <a:solidFill>
                  <a:schemeClr val="tx1"/>
                </a:solidFill>
                <a:latin typeface="+mj-lt"/>
              </a:rPr>
              <a:t>Add an </a:t>
            </a:r>
            <a:r>
              <a:rPr lang="en-US" sz="2800" u="none" dirty="0" smtClean="0">
                <a:solidFill>
                  <a:schemeClr val="tx1"/>
                </a:solidFill>
                <a:latin typeface="+mj-lt"/>
              </a:rPr>
              <a:t>alternate agent</a:t>
            </a:r>
            <a:endParaRPr lang="en-US" sz="2800" u="none" dirty="0">
              <a:solidFill>
                <a:schemeClr val="tx1"/>
              </a:solidFill>
              <a:latin typeface="+mj-lt"/>
            </a:endParaRPr>
          </a:p>
          <a:p>
            <a:pPr marL="1201738" lvl="0" indent="-396875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400" u="none" dirty="0" smtClean="0">
                <a:solidFill>
                  <a:schemeClr val="tx1"/>
                </a:solidFill>
                <a:latin typeface="+mj-lt"/>
              </a:rPr>
              <a:t>Anti-inflammatory </a:t>
            </a:r>
            <a:r>
              <a:rPr lang="en-US" sz="2400" u="none" dirty="0">
                <a:solidFill>
                  <a:schemeClr val="tx1"/>
                </a:solidFill>
                <a:latin typeface="+mj-lt"/>
              </a:rPr>
              <a:t>agent </a:t>
            </a:r>
            <a:r>
              <a:rPr lang="en-US" sz="2400" u="none" dirty="0" smtClean="0">
                <a:solidFill>
                  <a:schemeClr val="tx1"/>
                </a:solidFill>
                <a:latin typeface="+mj-lt"/>
              </a:rPr>
              <a:t>(eg, dapsone, hydroxychloroquine, sulfasalazine)</a:t>
            </a:r>
          </a:p>
          <a:p>
            <a:pPr marL="1201738" lvl="0" indent="-396875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400" u="none" dirty="0" smtClean="0">
                <a:solidFill>
                  <a:schemeClr val="tx1"/>
                </a:solidFill>
                <a:latin typeface="+mj-lt"/>
              </a:rPr>
              <a:t>Immunosuppressant </a:t>
            </a:r>
            <a:r>
              <a:rPr lang="en-US" sz="2400" u="none" dirty="0">
                <a:solidFill>
                  <a:schemeClr val="tx1"/>
                </a:solidFill>
                <a:latin typeface="+mj-lt"/>
              </a:rPr>
              <a:t>agent </a:t>
            </a:r>
            <a:r>
              <a:rPr lang="en-US" sz="2400" u="none" dirty="0" smtClean="0">
                <a:solidFill>
                  <a:schemeClr val="tx1"/>
                </a:solidFill>
                <a:latin typeface="+mj-lt"/>
              </a:rPr>
              <a:t>(eg, cyclosporine, mycophenolate)</a:t>
            </a:r>
          </a:p>
          <a:p>
            <a:pPr marL="1201738" lvl="0" indent="-396875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400" u="none" dirty="0" smtClean="0">
                <a:solidFill>
                  <a:schemeClr val="tx1"/>
                </a:solidFill>
                <a:latin typeface="+mj-lt"/>
              </a:rPr>
              <a:t>Biologic </a:t>
            </a:r>
            <a:r>
              <a:rPr lang="en-US" sz="2400" u="none" dirty="0">
                <a:solidFill>
                  <a:schemeClr val="tx1"/>
                </a:solidFill>
                <a:latin typeface="+mj-lt"/>
              </a:rPr>
              <a:t>agent </a:t>
            </a:r>
            <a:r>
              <a:rPr lang="en-US" sz="2400" u="none" dirty="0" smtClean="0">
                <a:solidFill>
                  <a:schemeClr val="tx1"/>
                </a:solidFill>
                <a:latin typeface="+mj-lt"/>
              </a:rPr>
              <a:t>(omalizumab)</a:t>
            </a:r>
            <a:endParaRPr lang="en-US" sz="2400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4652" y="179696"/>
            <a:ext cx="8888288" cy="6801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600" u="none" dirty="0">
                <a:solidFill>
                  <a:schemeClr val="accent1"/>
                </a:solidFill>
              </a:rPr>
              <a:t>Stepwise Treatment of </a:t>
            </a:r>
            <a:r>
              <a:rPr lang="en-GB" sz="3600" u="none" dirty="0" smtClean="0">
                <a:solidFill>
                  <a:schemeClr val="accent1"/>
                </a:solidFill>
              </a:rPr>
              <a:t>CIU (cont)</a:t>
            </a:r>
            <a:endParaRPr lang="en-GB" sz="3600" u="none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8" y="6548804"/>
            <a:ext cx="78466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>
                <a:solidFill>
                  <a:schemeClr val="tx1"/>
                </a:solidFill>
                <a:latin typeface="+mj-lt"/>
              </a:rPr>
              <a:t>Bernstein JA, 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et al. </a:t>
            </a:r>
            <a:r>
              <a:rPr lang="en-US" sz="1600" i="1" u="none" dirty="0" smtClean="0">
                <a:solidFill>
                  <a:schemeClr val="tx1"/>
                </a:solidFill>
                <a:latin typeface="+mj-lt"/>
              </a:rPr>
              <a:t>J Allergy Clin Immunol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. 2014;133:1270-1277.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[1]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12" y="1603141"/>
            <a:ext cx="7950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Arial"/>
              </a:rPr>
              <a:t>Female preponderance of 70%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Arial"/>
              </a:rPr>
              <a:t>Increased symptoms during menses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Arial"/>
              </a:rPr>
              <a:t>Disability caused by pruritus, sleeplessness, scratching, angioedema</a:t>
            </a:r>
          </a:p>
          <a:p>
            <a:pPr marL="684212" lvl="3" indent="-34290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en-US" sz="2200" u="none" dirty="0" smtClean="0">
                <a:solidFill>
                  <a:schemeClr val="tx1"/>
                </a:solidFill>
                <a:latin typeface="+mj-lt"/>
                <a:cs typeface="Arial"/>
              </a:rPr>
              <a:t>Limits use of hands, feet, speech; facial hives/angioedema are disfiguring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Arial"/>
              </a:rPr>
              <a:t>Loss of work and schooling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Arial"/>
              </a:rPr>
              <a:t>Anxiety and depression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Arial"/>
              </a:rPr>
              <a:t>As disabling as Grade </a:t>
            </a:r>
            <a:r>
              <a:rPr lang="en-US" sz="2600" u="none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600" u="none" dirty="0" smtClean="0">
                <a:solidFill>
                  <a:schemeClr val="tx1"/>
                </a:solidFill>
                <a:latin typeface="+mj-lt"/>
                <a:cs typeface="Arial"/>
              </a:rPr>
              <a:t> CHF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325" y="184004"/>
            <a:ext cx="855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none" dirty="0" smtClean="0">
                <a:solidFill>
                  <a:schemeClr val="accent1"/>
                </a:solidFill>
                <a:latin typeface="+mj-lt"/>
                <a:cs typeface="Arial"/>
              </a:rPr>
              <a:t>Epidemiology of CIU</a:t>
            </a:r>
            <a:endParaRPr lang="en-US" sz="3600" b="1" u="none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2" y="6549471"/>
            <a:ext cx="60704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>
                <a:solidFill>
                  <a:schemeClr val="tx1"/>
                </a:solidFill>
                <a:latin typeface="+mj-lt"/>
              </a:rPr>
              <a:t>O’Donnell BF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i="1" u="none" dirty="0">
                <a:solidFill>
                  <a:schemeClr val="tx1"/>
                </a:solidFill>
                <a:latin typeface="+mj-lt"/>
              </a:rPr>
              <a:t>Immunol Allergy Clin N Am</a:t>
            </a:r>
            <a:r>
              <a:rPr lang="en-US" sz="1600" u="none" dirty="0">
                <a:solidFill>
                  <a:schemeClr val="tx1"/>
                </a:solidFill>
                <a:latin typeface="+mj-lt"/>
              </a:rPr>
              <a:t>. 2014;34:89-104</a:t>
            </a:r>
            <a:r>
              <a:rPr lang="en-US" sz="1600" u="none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j-lt"/>
              </a:rPr>
              <a:t>[2]</a:t>
            </a:r>
            <a:endParaRPr lang="en-US" sz="1600" u="none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95702" y="150124"/>
            <a:ext cx="5105400" cy="770091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  <a:cs typeface="Times New Roman" charset="0"/>
              </a:rPr>
              <a:t>Therapeutic Response</a:t>
            </a:r>
            <a:endParaRPr lang="en-US" sz="3600" b="1" dirty="0">
              <a:solidFill>
                <a:schemeClr val="accent1"/>
              </a:solidFill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8" y="6246055"/>
            <a:ext cx="83502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latin typeface="+mn-lt"/>
              </a:rPr>
              <a:t>*This </a:t>
            </a:r>
            <a:r>
              <a:rPr lang="en-US" sz="1600" u="none" dirty="0">
                <a:latin typeface="+mn-lt"/>
              </a:rPr>
              <a:t>is an off-label recommendation</a:t>
            </a:r>
            <a:r>
              <a:rPr lang="en-US" sz="1600" u="none" dirty="0" smtClean="0">
                <a:latin typeface="+mn-lt"/>
              </a:rPr>
              <a:t>.</a:t>
            </a:r>
            <a:endParaRPr lang="en-US" sz="1600" u="none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u="none" dirty="0" smtClean="0">
                <a:solidFill>
                  <a:schemeClr val="tx1"/>
                </a:solidFill>
                <a:latin typeface="+mn-lt"/>
              </a:rPr>
              <a:t>Kaplan </a:t>
            </a:r>
            <a:r>
              <a:rPr lang="en-US" sz="1600" u="none" dirty="0">
                <a:solidFill>
                  <a:schemeClr val="tx1"/>
                </a:solidFill>
                <a:latin typeface="+mn-lt"/>
              </a:rPr>
              <a:t>AP. </a:t>
            </a:r>
            <a:r>
              <a:rPr lang="en-US" sz="1600" i="1" u="none" dirty="0">
                <a:solidFill>
                  <a:schemeClr val="tx1"/>
                </a:solidFill>
                <a:latin typeface="+mn-lt"/>
              </a:rPr>
              <a:t>Ann Allergy Asthma Immunol</a:t>
            </a:r>
            <a:r>
              <a:rPr lang="en-US" sz="1600" u="none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600" u="none" dirty="0" smtClean="0">
                <a:solidFill>
                  <a:schemeClr val="tx1"/>
                </a:solidFill>
                <a:latin typeface="+mn-lt"/>
              </a:rPr>
              <a:t>2014;112:419-425.</a:t>
            </a:r>
            <a:r>
              <a:rPr lang="en-US" sz="1600" u="none" baseline="30000" dirty="0" smtClean="0">
                <a:solidFill>
                  <a:schemeClr val="tx1"/>
                </a:solidFill>
                <a:latin typeface="+mn-lt"/>
              </a:rPr>
              <a:t>[20]</a:t>
            </a:r>
            <a:endParaRPr lang="en-US" sz="1600" u="none" baseline="30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31946"/>
              </p:ext>
            </p:extLst>
          </p:nvPr>
        </p:nvGraphicFramePr>
        <p:xfrm>
          <a:off x="695032" y="1569153"/>
          <a:ext cx="7793875" cy="4599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95"/>
                <a:gridCol w="2852382"/>
                <a:gridCol w="3057098"/>
              </a:tblGrid>
              <a:tr h="5432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Agent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Response Rate, %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Notes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573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Antihistamines</a:t>
                      </a:r>
                      <a:endParaRPr lang="en-US" sz="20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40-65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pt-BR" sz="2000" b="0" dirty="0" smtClean="0">
                          <a:solidFill>
                            <a:sysClr val="windowText" lastClr="000000"/>
                          </a:solidFill>
                        </a:rPr>
                        <a:t>Requires high dose: up</a:t>
                      </a:r>
                      <a:r>
                        <a:rPr lang="pt-BR" sz="2000" b="0" baseline="0" dirty="0" smtClean="0">
                          <a:solidFill>
                            <a:sysClr val="windowText" lastClr="000000"/>
                          </a:solidFill>
                        </a:rPr>
                        <a:t> to 4 times the dose* recommended for allergic rhinitis</a:t>
                      </a:r>
                      <a:endParaRPr lang="pt-BR" sz="2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73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Corticosteroids</a:t>
                      </a:r>
                      <a:endParaRPr lang="en-US" sz="20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pt-BR" sz="2000" b="0" dirty="0" smtClean="0">
                          <a:solidFill>
                            <a:sysClr val="windowText" lastClr="000000"/>
                          </a:solidFill>
                        </a:rPr>
                        <a:t>May require high doses;</a:t>
                      </a:r>
                      <a:r>
                        <a:rPr lang="pt-BR" sz="2000" b="0" baseline="0" dirty="0" smtClean="0">
                          <a:solidFill>
                            <a:sysClr val="windowText" lastClr="000000"/>
                          </a:solidFill>
                        </a:rPr>
                        <a:t> probably 60%-70% response for prednisone ≤ 15 mg</a:t>
                      </a:r>
                      <a:endParaRPr lang="pt-BR" sz="2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82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Cyclosporine</a:t>
                      </a:r>
                      <a:endParaRPr lang="en-US" sz="20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endParaRPr lang="pt-BR" sz="2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082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Omalizumab</a:t>
                      </a:r>
                      <a:endParaRPr lang="en-US" sz="20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65-75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endParaRPr lang="pt-BR" sz="20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92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34365" y="191063"/>
            <a:ext cx="8409215" cy="12010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SzPct val="25000"/>
            </a:pPr>
            <a:r>
              <a:rPr lang="en-US" sz="3600" b="1" dirty="0">
                <a:solidFill>
                  <a:schemeClr val="accent1"/>
                </a:solidFill>
              </a:rPr>
              <a:t>Approaches to Consider </a:t>
            </a:r>
            <a:r>
              <a:rPr lang="en-US" sz="3600" b="1" dirty="0" smtClean="0">
                <a:solidFill>
                  <a:schemeClr val="accent1"/>
                </a:solidFill>
              </a:rPr>
              <a:t>When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Antihistamines</a:t>
            </a:r>
            <a:r>
              <a:rPr lang="en-US" sz="3600" b="1" dirty="0" smtClean="0">
                <a:solidFill>
                  <a:schemeClr val="accent1"/>
                </a:solidFill>
              </a:rPr>
              <a:t> Fail</a:t>
            </a:r>
            <a:endParaRPr lang="en-US" sz="1800" b="0" i="0" strike="noStrike" cap="none" baseline="0" dirty="0">
              <a:solidFill>
                <a:schemeClr val="accent3"/>
              </a:solidFill>
              <a:ea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8" y="6541777"/>
            <a:ext cx="91303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25000"/>
            </a:pPr>
            <a:r>
              <a:rPr lang="en-US" sz="1600" u="none" dirty="0" smtClean="0">
                <a:latin typeface="+mj-lt"/>
              </a:rPr>
              <a:t>Kaplan AP. </a:t>
            </a:r>
            <a:r>
              <a:rPr lang="en-US" sz="1600" i="1" u="none" dirty="0" smtClean="0">
                <a:latin typeface="+mj-lt"/>
              </a:rPr>
              <a:t>Ann Allergy Asthma Immunol</a:t>
            </a:r>
            <a:r>
              <a:rPr lang="en-US" sz="1600" u="none" dirty="0" smtClean="0">
                <a:latin typeface="+mj-lt"/>
              </a:rPr>
              <a:t>. 2014;112:419-25.</a:t>
            </a:r>
            <a:r>
              <a:rPr lang="en-US" sz="1600" u="none" baseline="30000" dirty="0" smtClean="0">
                <a:latin typeface="+mj-lt"/>
              </a:rPr>
              <a:t>[20]</a:t>
            </a:r>
            <a:endParaRPr lang="en-US" sz="1600" u="none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325" y="5176826"/>
            <a:ext cx="7915702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lvl="0" algn="ctr">
              <a:buSzPct val="25000"/>
            </a:pPr>
            <a:r>
              <a:rPr lang="en-US" sz="2000" b="1" u="none" dirty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000" b="1" u="none" dirty="0">
                <a:solidFill>
                  <a:schemeClr val="bg1"/>
                </a:solidFill>
                <a:latin typeface="+mj-lt"/>
              </a:rPr>
              <a:t>Failure of </a:t>
            </a:r>
            <a:r>
              <a:rPr lang="en-US" sz="2000" b="1" u="none" dirty="0" smtClean="0">
                <a:solidFill>
                  <a:schemeClr val="bg1"/>
                </a:solidFill>
                <a:latin typeface="+mj-lt"/>
              </a:rPr>
              <a:t>antihistamines</a:t>
            </a:r>
            <a:r>
              <a:rPr lang="en-US" sz="2000" b="1" u="none" dirty="0">
                <a:solidFill>
                  <a:schemeClr val="bg1"/>
                </a:solidFill>
                <a:latin typeface="+mj-lt"/>
              </a:rPr>
              <a:t>, omalizumab, and cyclosporine may leave no option other than those listed in the middle column or use of a low-dose chronic corticosteroid with provisos</a:t>
            </a:r>
            <a:r>
              <a:rPr lang="en-US" sz="2000" b="1" u="none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000" b="1" u="none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39402"/>
              </p:ext>
            </p:extLst>
          </p:nvPr>
        </p:nvGraphicFramePr>
        <p:xfrm>
          <a:off x="868907" y="1533476"/>
          <a:ext cx="7360692" cy="3573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143"/>
                <a:gridCol w="2451100"/>
                <a:gridCol w="2711449"/>
              </a:tblGrid>
              <a:tr h="893475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Recommended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For Consideration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</a:rPr>
                        <a:t>Not</a:t>
                      </a:r>
                      <a:r>
                        <a:rPr lang="en-US" sz="2200" b="1" baseline="0" dirty="0" smtClean="0">
                          <a:solidFill>
                            <a:sysClr val="windowText" lastClr="000000"/>
                          </a:solidFill>
                        </a:rPr>
                        <a:t> Recommended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0424"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Omalizumab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Cyclosporine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Dapsone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Hydroxychloroquine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Sulfasalazine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Colchicine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Methotrexate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IV gamma globulin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Plasmapheresis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b="0" dirty="0" smtClean="0">
                          <a:solidFill>
                            <a:sysClr val="windowText" lastClr="000000"/>
                          </a:solidFill>
                        </a:rPr>
                        <a:t>Corticosteroids*</a:t>
                      </a:r>
                    </a:p>
                    <a:p>
                      <a:pPr marL="231775" indent="-231775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b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r>
                        <a:rPr lang="pt-BR" b="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pt-BR" b="0" dirty="0" smtClean="0">
                          <a:solidFill>
                            <a:sysClr val="windowText" lastClr="000000"/>
                          </a:solidFill>
                        </a:rPr>
                        <a:t> receptor antagonists</a:t>
                      </a:r>
                    </a:p>
                    <a:p>
                      <a:pPr marL="231775" indent="-231775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b="0" dirty="0" smtClean="0">
                          <a:solidFill>
                            <a:sysClr val="windowText" lastClr="000000"/>
                          </a:solidFill>
                        </a:rPr>
                        <a:t>Leukotriene antagonists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666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10568" y="136476"/>
            <a:ext cx="4876800" cy="69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600" u="none" dirty="0" smtClean="0">
                <a:solidFill>
                  <a:schemeClr val="accent1"/>
                </a:solidFill>
                <a:cs typeface="Times New Roman" charset="0"/>
              </a:rPr>
              <a:t>Treatment of CIU</a:t>
            </a:r>
            <a:endParaRPr lang="en-US" sz="3600" u="none" dirty="0">
              <a:solidFill>
                <a:schemeClr val="accent1"/>
              </a:solidFill>
              <a:cs typeface="Times New Roman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34573" y="1594514"/>
            <a:ext cx="7895278" cy="420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>
            <a:lvl1pPr marL="255588" indent="-255588" algn="l" rtl="0" eaLnBrk="1" fontAlgn="base" hangingPunct="1">
              <a:spcBef>
                <a:spcPts val="0"/>
              </a:spcBef>
              <a:spcAft>
                <a:spcPts val="300"/>
              </a:spcAft>
              <a:buSzPct val="115000"/>
              <a:buFont typeface="Wingdings" pitchFamily="2" charset="2"/>
              <a:buChar char=""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15950" indent="-339725" algn="l" rtl="0" eaLnBrk="1" fontAlgn="base" hangingPunct="1">
              <a:spcBef>
                <a:spcPts val="0"/>
              </a:spcBef>
              <a:spcAft>
                <a:spcPts val="300"/>
              </a:spcAft>
              <a:buSzPct val="115000"/>
              <a:buFont typeface="Wingdings" pitchFamily="1" charset="2"/>
              <a:buChar char="§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1020763" indent="-371475" algn="l" rtl="0" eaLnBrk="1" fontAlgn="base" hangingPunct="1">
              <a:spcBef>
                <a:spcPts val="0"/>
              </a:spcBef>
              <a:spcAft>
                <a:spcPts val="300"/>
              </a:spcAft>
              <a:buSzPct val="115000"/>
              <a:buChar char="–"/>
              <a:defRPr sz="20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1319213" indent="-287338" algn="l" rtl="0" eaLnBrk="1" fontAlgn="base" hangingPunct="1">
              <a:spcBef>
                <a:spcPts val="0"/>
              </a:spcBef>
              <a:spcAft>
                <a:spcPts val="300"/>
              </a:spcAft>
              <a:buChar char="–"/>
              <a:defRPr sz="20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552575" indent="-233363" algn="l" rtl="0" eaLnBrk="1" fontAlgn="base" hangingPunct="1">
              <a:spcBef>
                <a:spcPts val="0"/>
              </a:spcBef>
              <a:spcAft>
                <a:spcPts val="300"/>
              </a:spcAft>
              <a:buChar char="»"/>
              <a:defRPr sz="20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231775" indent="-231775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Step 1: Nonsedative, second- or third-generation antihistamines* 4 times daily</a:t>
            </a:r>
            <a:r>
              <a:rPr lang="en-US" sz="2600" u="none" dirty="0">
                <a:solidFill>
                  <a:schemeClr val="tx1"/>
                </a:solidFill>
                <a:latin typeface="+mj-lt"/>
                <a:cs typeface="Times New Roman" charset="0"/>
              </a:rPr>
              <a:t>;</a:t>
            </a:r>
            <a:r>
              <a:rPr lang="en-US" sz="26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en-US" sz="2600" u="none" dirty="0">
                <a:solidFill>
                  <a:schemeClr val="tx1"/>
                </a:solidFill>
                <a:latin typeface="+mj-lt"/>
                <a:cs typeface="Times New Roman" charset="0"/>
              </a:rPr>
              <a:t>d</a:t>
            </a:r>
            <a:r>
              <a:rPr lang="en-US" sz="26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ecrease the dose as tolerated once symptoms are controlled</a:t>
            </a:r>
          </a:p>
          <a:p>
            <a:pPr marL="231775" indent="-231775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If response is inadequate, step 2</a:t>
            </a:r>
          </a:p>
          <a:p>
            <a:pPr marL="684212" lvl="1" indent="-342900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3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Omalizumab 300 mg monthly</a:t>
            </a:r>
          </a:p>
          <a:p>
            <a:pPr marL="231775" indent="-231775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If no response after 2 injections</a:t>
            </a:r>
            <a:endParaRPr lang="en-US" sz="2600" u="none" dirty="0">
              <a:solidFill>
                <a:schemeClr val="tx1"/>
              </a:solidFill>
              <a:latin typeface="+mj-lt"/>
              <a:cs typeface="Times New Roman" charset="0"/>
            </a:endParaRPr>
          </a:p>
          <a:p>
            <a:pPr marL="684212" lvl="1" indent="-342900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3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Step 3: cyclosporine 200-300 mg/d</a:t>
            </a:r>
          </a:p>
          <a:p>
            <a:pPr marL="684212" lvl="1" indent="-342900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300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Step 4: drugs to consider if steps 1-3 fail</a:t>
            </a:r>
          </a:p>
          <a:p>
            <a:pPr marL="1201738" lvl="2" indent="-396875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u="none" dirty="0">
                <a:solidFill>
                  <a:schemeClr val="tx1"/>
                </a:solidFill>
                <a:latin typeface="+mj-lt"/>
                <a:cs typeface="Times New Roman" charset="0"/>
              </a:rPr>
              <a:t>D</a:t>
            </a:r>
            <a:r>
              <a:rPr lang="en-US" u="none" dirty="0" smtClean="0">
                <a:solidFill>
                  <a:schemeClr val="tx1"/>
                </a:solidFill>
                <a:latin typeface="+mj-lt"/>
                <a:cs typeface="Times New Roman" charset="0"/>
              </a:rPr>
              <a:t>apsone, methotrexate, sulfasalazine, hydroxychloroquine, IV gamma globulin, plasmapheresis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48" y="6034504"/>
            <a:ext cx="9130352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25000"/>
            </a:pPr>
            <a:r>
              <a:rPr lang="en-US" sz="1600" u="none" dirty="0">
                <a:latin typeface="+mj-lt"/>
                <a:cs typeface="Times New Roman" charset="0"/>
              </a:rPr>
              <a:t>*</a:t>
            </a:r>
            <a:r>
              <a:rPr lang="en-US" sz="1600" u="none" dirty="0" smtClean="0">
                <a:latin typeface="+mj-lt"/>
                <a:cs typeface="Times New Roman" charset="0"/>
              </a:rPr>
              <a:t>Dose </a:t>
            </a:r>
            <a:r>
              <a:rPr lang="en-US" sz="1600" u="none" dirty="0">
                <a:latin typeface="+mj-lt"/>
                <a:cs typeface="Times New Roman" charset="0"/>
              </a:rPr>
              <a:t>of cetirizine, loratadine, desloratadine, or levocetirizine that correspond to hydroxyzine or diphenhydramine 50 mg 4 times daily is 6 tablets/</a:t>
            </a:r>
            <a:r>
              <a:rPr lang="en-US" sz="1600" u="none" dirty="0" smtClean="0">
                <a:latin typeface="+mj-lt"/>
                <a:cs typeface="Times New Roman" charset="0"/>
              </a:rPr>
              <a:t>d.</a:t>
            </a:r>
            <a:endParaRPr lang="en-US" sz="1600" u="none" dirty="0">
              <a:latin typeface="+mj-lt"/>
              <a:cs typeface="Times New Roman" charset="0"/>
            </a:endParaRPr>
          </a:p>
          <a:p>
            <a:pPr lvl="0">
              <a:buSzPct val="25000"/>
            </a:pPr>
            <a:r>
              <a:rPr lang="en-US" sz="1600" u="none" dirty="0">
                <a:latin typeface="+mj-lt"/>
              </a:rPr>
              <a:t>Kaplan AP. </a:t>
            </a:r>
            <a:r>
              <a:rPr lang="en-US" sz="1600" i="1" u="none" dirty="0">
                <a:latin typeface="+mj-lt"/>
              </a:rPr>
              <a:t>Ann Allergy Asthma Immunol</a:t>
            </a:r>
            <a:r>
              <a:rPr lang="en-US" sz="1600" u="none" dirty="0">
                <a:latin typeface="+mj-lt"/>
              </a:rPr>
              <a:t>. </a:t>
            </a:r>
            <a:r>
              <a:rPr lang="en-US" sz="1600" u="none" dirty="0" smtClean="0">
                <a:latin typeface="+mj-lt"/>
              </a:rPr>
              <a:t>2014;112:419-425</a:t>
            </a:r>
            <a:r>
              <a:rPr lang="en-US" sz="1600" u="none" dirty="0">
                <a:latin typeface="+mj-lt"/>
              </a:rPr>
              <a:t>.</a:t>
            </a:r>
            <a:r>
              <a:rPr lang="en-US" sz="1600" u="none" baseline="30000" dirty="0">
                <a:latin typeface="+mj-lt"/>
              </a:rPr>
              <a:t>[20</a:t>
            </a:r>
            <a:r>
              <a:rPr lang="en-US" sz="1600" u="none" baseline="30000" dirty="0" smtClean="0">
                <a:latin typeface="+mj-lt"/>
              </a:rPr>
              <a:t>]</a:t>
            </a:r>
            <a:endParaRPr lang="en-US" sz="1600" u="none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777240" y="3902392"/>
            <a:ext cx="7665720" cy="2456498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b="0" dirty="0">
                <a:solidFill>
                  <a:schemeClr val="accent3"/>
                </a:solidFill>
              </a:rPr>
              <a:t>You may now revisit those questions presented at the beginning of the activity to see what you’ve learned by clicking on the </a:t>
            </a:r>
            <a:r>
              <a:rPr lang="en-US" sz="2800" smtClean="0">
                <a:solidFill>
                  <a:schemeClr val="accent3"/>
                </a:solidFill>
              </a:rPr>
              <a:t>Earn </a:t>
            </a:r>
            <a:r>
              <a:rPr lang="en-US" sz="2800" smtClean="0">
                <a:solidFill>
                  <a:schemeClr val="accent3"/>
                </a:solidFill>
              </a:rPr>
              <a:t>CME/CE </a:t>
            </a:r>
            <a:r>
              <a:rPr lang="en-US" sz="2800" dirty="0" smtClean="0">
                <a:solidFill>
                  <a:schemeClr val="accent3"/>
                </a:solidFill>
              </a:rPr>
              <a:t>Credit</a:t>
            </a:r>
            <a:r>
              <a:rPr lang="en-US" sz="2800" b="0" dirty="0" smtClean="0">
                <a:solidFill>
                  <a:schemeClr val="accent3"/>
                </a:solidFill>
              </a:rPr>
              <a:t> </a:t>
            </a:r>
            <a:r>
              <a:rPr lang="en-US" sz="2800" b="0" dirty="0">
                <a:solidFill>
                  <a:schemeClr val="accent3"/>
                </a:solidFill>
              </a:rPr>
              <a:t>link. The CME posttest will follow. </a:t>
            </a:r>
            <a:r>
              <a:rPr lang="en-US" sz="2800" b="0" dirty="0" smtClean="0">
                <a:solidFill>
                  <a:schemeClr val="accent3"/>
                </a:solidFill>
              </a:rPr>
              <a:t>Please </a:t>
            </a:r>
            <a:r>
              <a:rPr lang="en-US" sz="2800" b="0" dirty="0">
                <a:solidFill>
                  <a:schemeClr val="accent3"/>
                </a:solidFill>
              </a:rPr>
              <a:t>also take a moment to complete the program evaluation at the end.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77240" y="2663190"/>
            <a:ext cx="7667172" cy="1168400"/>
          </a:xfrm>
          <a:effectLst>
            <a:outerShdw dist="12700" dir="2700000" rotWithShape="0">
              <a:srgbClr val="808080">
                <a:alpha val="17998"/>
              </a:srgb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Thank you for participating</a:t>
            </a:r>
            <a:br>
              <a:rPr lang="en-US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in this activity.</a:t>
            </a:r>
          </a:p>
        </p:txBody>
      </p:sp>
    </p:spTree>
    <p:extLst>
      <p:ext uri="{BB962C8B-B14F-4D97-AF65-F5344CB8AC3E}">
        <p14:creationId xmlns:p14="http://schemas.microsoft.com/office/powerpoint/2010/main" val="813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5032" y="206992"/>
            <a:ext cx="839224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defRPr/>
            </a:pPr>
            <a:r>
              <a:rPr lang="en-GB" sz="3600" b="1" dirty="0" smtClean="0">
                <a:solidFill>
                  <a:srgbClr val="003854"/>
                </a:solidFill>
                <a:cs typeface="+mj-cs"/>
              </a:rPr>
              <a:t>Characteristics of Physical Urticarias</a:t>
            </a:r>
            <a:r>
              <a:rPr lang="en-GB" sz="3600" b="1" dirty="0">
                <a:solidFill>
                  <a:srgbClr val="003854"/>
                </a:solidFill>
                <a:cs typeface="+mj-cs"/>
              </a:rPr>
              <a:t>*</a:t>
            </a:r>
            <a:endParaRPr lang="en-US" sz="3600" b="1" dirty="0" smtClean="0">
              <a:solidFill>
                <a:srgbClr val="003854"/>
              </a:solidFill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49322" y="1597926"/>
            <a:ext cx="7898641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 dirty="0" smtClean="0">
                <a:solidFill>
                  <a:schemeClr val="accent1"/>
                </a:solidFill>
                <a:latin typeface="+mj-lt"/>
                <a:ea typeface="ＭＳ Ｐゴシック" charset="-128"/>
                <a:cs typeface="Arial"/>
              </a:defRPr>
            </a:lvl1pPr>
            <a:lvl2pPr marL="692150" indent="-4603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200" b="0" u="none" kern="0" dirty="0" smtClean="0">
                <a:solidFill>
                  <a:schemeClr val="tx1"/>
                </a:solidFill>
                <a:cs typeface="+mn-cs"/>
              </a:rPr>
              <a:t>Hives last &lt; 2 hours</a:t>
            </a:r>
          </a:p>
          <a:p>
            <a:pPr marL="231775" indent="-231775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200" b="0" u="none" kern="0" dirty="0" smtClean="0">
                <a:solidFill>
                  <a:schemeClr val="tx1"/>
                </a:solidFill>
                <a:cs typeface="+mn-cs"/>
              </a:rPr>
              <a:t>Stimulus (eg, ice cube test, exercise, scratching) has no late-phase response</a:t>
            </a:r>
          </a:p>
          <a:p>
            <a:pPr marL="231775" indent="-231775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200" b="0" u="none" kern="0" dirty="0" smtClean="0">
                <a:solidFill>
                  <a:schemeClr val="tx1"/>
                </a:solidFill>
                <a:cs typeface="+mn-cs"/>
              </a:rPr>
              <a:t>Treated readily with antihistamines, but may require high doses</a:t>
            </a:r>
          </a:p>
          <a:p>
            <a:pPr marL="231775" indent="-231775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200" b="0" u="none" kern="0" dirty="0" smtClean="0">
                <a:solidFill>
                  <a:schemeClr val="tx1"/>
                </a:solidFill>
                <a:cs typeface="+mn-cs"/>
              </a:rPr>
              <a:t>Do not respond to corticosteroids</a:t>
            </a:r>
            <a:endParaRPr lang="en-US" sz="3200" b="0" u="none" kern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648" y="6300521"/>
            <a:ext cx="473919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none" dirty="0" smtClean="0">
                <a:latin typeface="+mj-lt"/>
                <a:cs typeface="Arial" charset="0"/>
              </a:rPr>
              <a:t>*Except delayed-pressure urticaria</a:t>
            </a:r>
          </a:p>
          <a:p>
            <a:pPr eaLnBrk="1" hangingPunct="1"/>
            <a:r>
              <a:rPr lang="en-US" u="none" dirty="0" smtClean="0">
                <a:latin typeface="+mj-lt"/>
                <a:cs typeface="Arial" charset="0"/>
              </a:rPr>
              <a:t>Soter </a:t>
            </a:r>
            <a:r>
              <a:rPr lang="en-US" u="none" dirty="0">
                <a:latin typeface="+mj-lt"/>
                <a:cs typeface="Arial" charset="0"/>
              </a:rPr>
              <a:t>N</a:t>
            </a:r>
            <a:r>
              <a:rPr lang="en-US" u="none" dirty="0" smtClean="0">
                <a:latin typeface="+mj-lt"/>
                <a:cs typeface="Arial" charset="0"/>
              </a:rPr>
              <a:t>. </a:t>
            </a:r>
            <a:r>
              <a:rPr lang="en-US" i="1" u="none" dirty="0" smtClean="0">
                <a:latin typeface="+mj-lt"/>
                <a:cs typeface="Arial" charset="0"/>
              </a:rPr>
              <a:t>Seminar Dermatology</a:t>
            </a:r>
            <a:r>
              <a:rPr lang="en-US" u="none" dirty="0" smtClean="0">
                <a:latin typeface="+mj-lt"/>
                <a:cs typeface="Arial" charset="0"/>
              </a:rPr>
              <a:t>. 1987;6:302-312.</a:t>
            </a:r>
            <a:r>
              <a:rPr lang="en-US" u="none" baseline="30000" dirty="0" smtClean="0">
                <a:latin typeface="+mj-lt"/>
                <a:cs typeface="Arial" charset="0"/>
              </a:rPr>
              <a:t>[3]</a:t>
            </a:r>
            <a:endParaRPr lang="en-US" u="none" baseline="30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026" y="209827"/>
            <a:ext cx="6908800" cy="638944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003854"/>
                </a:solidFill>
                <a:latin typeface="+mj-lt"/>
                <a:cs typeface="+mj-cs"/>
              </a:rPr>
              <a:t>Cold Urticaria</a:t>
            </a:r>
            <a:endParaRPr lang="en-US" sz="3600" b="1" dirty="0" smtClean="0">
              <a:solidFill>
                <a:srgbClr val="003854"/>
              </a:solidFill>
              <a:latin typeface="+mj-lt"/>
              <a:cs typeface="+mj-cs"/>
            </a:endParaRPr>
          </a:p>
        </p:txBody>
      </p:sp>
      <p:pic>
        <p:nvPicPr>
          <p:cNvPr id="3" name="Picture 3" descr="Cold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632" r="959" b="1297"/>
          <a:stretch/>
        </p:blipFill>
        <p:spPr>
          <a:xfrm>
            <a:off x="1171291" y="1394489"/>
            <a:ext cx="6797496" cy="4637822"/>
          </a:xfr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648" y="6558649"/>
            <a:ext cx="202331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dirty="0" smtClean="0">
                <a:latin typeface="+mj-lt"/>
              </a:rPr>
              <a:t>Image courtesy of…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32" y="1600165"/>
            <a:ext cx="3631599" cy="46887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188" y="19106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Cold-induced Angioedema in a Patient With Cold Urticaria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48" y="6558649"/>
            <a:ext cx="202331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dirty="0" smtClean="0">
                <a:latin typeface="+mj-lt"/>
              </a:rPr>
              <a:t>Image courtesy of…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alone\Desktop\AME\REDRAW\2014 - July &amp;c\ACI\147470.1 (SS VL)\Slide 7 (bar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16" y="1677278"/>
            <a:ext cx="5168053" cy="39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8780" y="5566220"/>
            <a:ext cx="526358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-4        0        4        8      12      16      20      24     28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1426" y="2920829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160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1426" y="3242506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140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5074" y="3536364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120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5074" y="3858041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100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1425" y="4750975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1425" y="5059004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1426" y="4149103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1426" y="4470780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1426" y="5352983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0858" y="2900568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160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0858" y="3222245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140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4506" y="3516103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120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4506" y="3837780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100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0857" y="4730714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0857" y="5038743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0858" y="4128842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0858" y="4450519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858" y="5332722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1656" y="1668230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240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1656" y="1989907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220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5304" y="2283765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5304" y="2605442"/>
            <a:ext cx="887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180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402" y="310488"/>
            <a:ext cx="8225098" cy="457200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accent1"/>
                </a:solidFill>
                <a:cs typeface="+mj-cs"/>
              </a:rPr>
              <a:t>Histamine Release in Cold Urticaria</a:t>
            </a:r>
            <a:endParaRPr lang="en-US" sz="3600" b="1" dirty="0" smtClean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8" y="6552090"/>
            <a:ext cx="91303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Adkinson NF Jr, et al. </a:t>
            </a:r>
            <a:r>
              <a:rPr lang="en-US" sz="1600" i="1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Middleton’s Allergy: Principles and Practice, </a:t>
            </a:r>
            <a:r>
              <a:rPr lang="en-US" sz="16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7th ed. 2009:1063-1081.</a:t>
            </a:r>
            <a:r>
              <a:rPr lang="en-US" sz="1600" u="none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[4]</a:t>
            </a:r>
            <a:endParaRPr lang="en-US" sz="1600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02901" y="3505586"/>
            <a:ext cx="26276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Histamine, ng/mL</a:t>
            </a:r>
            <a:endParaRPr lang="en-US" sz="2000" b="1" u="none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6612341" y="3877494"/>
            <a:ext cx="28796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Blood Pressure, mm Hg</a:t>
            </a:r>
            <a:endParaRPr lang="en-US" b="1" u="none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310315" y="1714396"/>
            <a:ext cx="2581806" cy="584775"/>
            <a:chOff x="4883520" y="1351902"/>
            <a:chExt cx="2581806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5233814" y="1351902"/>
              <a:ext cx="223151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u="none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Histamine release</a:t>
              </a:r>
            </a:p>
            <a:p>
              <a:r>
                <a:rPr lang="en-US" sz="1600" b="1" u="none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BP</a:t>
              </a:r>
              <a:endParaRPr lang="en-US" sz="1600" b="1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4883520" y="1532232"/>
              <a:ext cx="39578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4885792" y="1766520"/>
              <a:ext cx="39578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3870710" y="5874795"/>
            <a:ext cx="162839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Time, min</a:t>
            </a:r>
            <a:endParaRPr lang="en-US" sz="2000" b="1" u="none" baseline="30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87570" y="1445927"/>
            <a:ext cx="6514548" cy="4869020"/>
            <a:chOff x="1100962" y="1459575"/>
            <a:chExt cx="6514548" cy="4869020"/>
          </a:xfrm>
        </p:grpSpPr>
        <p:pic>
          <p:nvPicPr>
            <p:cNvPr id="2" name="Picture 2" descr="http://t2.gstatic.com/images?q=tbn:ANd9GcTZs40IYf3bD07HH7Tn0FTpU5aOjpYx6xMaC2sH6Kpl5xrcmCU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62" y="1459576"/>
              <a:ext cx="3225790" cy="238567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urticarial vasculit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654" y="1459575"/>
              <a:ext cx="3225790" cy="238567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://t0.gstatic.com/images?q=tbn:ANd9GcT29pHO3m073QW5WYfcmAuP91em2oKtSw07Y6KZhSMlp4LIPIG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62" y="3923514"/>
              <a:ext cx="3225174" cy="240508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://t1.gstatic.com/images?q=tbn:ANd9GcTQgT9lHfD1l0Y-bVzMFUFwoYNE4SiobaS6syTBBdlBEsEkFojT0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336" y="3923514"/>
              <a:ext cx="3225174" cy="240508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38432" y="191070"/>
            <a:ext cx="853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Physical </a:t>
            </a:r>
            <a:r>
              <a:rPr lang="en-US" sz="3600" b="1" u="none" dirty="0">
                <a:solidFill>
                  <a:schemeClr val="accent1"/>
                </a:solidFill>
                <a:latin typeface="+mj-lt"/>
              </a:rPr>
              <a:t>M</a:t>
            </a:r>
            <a:r>
              <a:rPr lang="en-US" sz="3600" b="1" u="none" dirty="0" smtClean="0">
                <a:solidFill>
                  <a:schemeClr val="accent1"/>
                </a:solidFill>
                <a:latin typeface="+mj-lt"/>
              </a:rPr>
              <a:t>anifestations of CIU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48" y="6558649"/>
            <a:ext cx="372790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889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none" dirty="0" smtClean="0">
                <a:latin typeface="+mj-lt"/>
              </a:rPr>
              <a:t>Image courtesy </a:t>
            </a:r>
            <a:r>
              <a:rPr lang="en-US" sz="1600" u="none" dirty="0">
                <a:latin typeface="+mj-lt"/>
              </a:rPr>
              <a:t>of Allen </a:t>
            </a:r>
            <a:r>
              <a:rPr lang="en-US" sz="1600" u="none" dirty="0" smtClean="0">
                <a:latin typeface="+mj-lt"/>
              </a:rPr>
              <a:t>P. Kaplan</a:t>
            </a:r>
            <a:r>
              <a:rPr lang="en-US" sz="1600" u="none" dirty="0">
                <a:latin typeface="+mj-lt"/>
              </a:rPr>
              <a:t>, </a:t>
            </a:r>
            <a:r>
              <a:rPr lang="en-US" sz="1600" u="none" dirty="0" smtClean="0">
                <a:latin typeface="+mj-lt"/>
              </a:rPr>
              <a:t>MD.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389" y="67514"/>
            <a:ext cx="8313738" cy="920750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  <a:cs typeface="Arial" charset="0"/>
              </a:rPr>
              <a:t>Recognized Associations With CIU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5010" y="1596314"/>
            <a:ext cx="7674590" cy="4108450"/>
          </a:xfrm>
        </p:spPr>
        <p:txBody>
          <a:bodyPr lIns="91440" tIns="45720" rIns="91440" bIns="45720"/>
          <a:lstStyle/>
          <a:p>
            <a:pPr marL="231775" indent="-23177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0" dirty="0" smtClean="0">
                <a:solidFill>
                  <a:schemeClr val="tx1"/>
                </a:solidFill>
                <a:cs typeface="Arial" charset="0"/>
              </a:rPr>
              <a:t>Angioedema: occurs in 40%-80% of patients in different series, mainly affecting the eyelids, lips, or tongue; although alarming, it is never fatal</a:t>
            </a:r>
            <a:r>
              <a:rPr lang="en-US" sz="2500" b="0" baseline="30000" dirty="0" smtClean="0">
                <a:solidFill>
                  <a:schemeClr val="tx1"/>
                </a:solidFill>
                <a:cs typeface="Arial" charset="0"/>
              </a:rPr>
              <a:t>a</a:t>
            </a:r>
          </a:p>
          <a:p>
            <a:pPr marL="231775" indent="-23177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0" dirty="0" smtClean="0">
                <a:solidFill>
                  <a:schemeClr val="tx1"/>
                </a:solidFill>
                <a:cs typeface="Arial" charset="0"/>
              </a:rPr>
              <a:t>Physical urticaria (usually symptomatic dermatographism, or delayed-pressure urticaria) occurs in about 50% </a:t>
            </a:r>
            <a:r>
              <a:rPr lang="en-US" sz="2500" b="0" dirty="0">
                <a:solidFill>
                  <a:schemeClr val="tx1"/>
                </a:solidFill>
                <a:cs typeface="Arial" charset="0"/>
              </a:rPr>
              <a:t>of </a:t>
            </a:r>
            <a:r>
              <a:rPr lang="en-US" sz="2500" b="0" dirty="0" smtClean="0">
                <a:solidFill>
                  <a:schemeClr val="tx1"/>
                </a:solidFill>
                <a:cs typeface="Arial" charset="0"/>
              </a:rPr>
              <a:t>patients</a:t>
            </a:r>
            <a:r>
              <a:rPr lang="en-US" sz="2500" b="0" baseline="30000" dirty="0" smtClean="0">
                <a:solidFill>
                  <a:schemeClr val="tx1"/>
                </a:solidFill>
                <a:cs typeface="Arial" charset="0"/>
              </a:rPr>
              <a:t>b</a:t>
            </a:r>
          </a:p>
          <a:p>
            <a:pPr marL="231775" indent="-23177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0" dirty="0">
                <a:solidFill>
                  <a:schemeClr val="tx1"/>
                </a:solidFill>
                <a:cs typeface="Arial" charset="0"/>
              </a:rPr>
              <a:t>Thyroid </a:t>
            </a:r>
            <a:r>
              <a:rPr lang="en-US" sz="2500" b="0" dirty="0" smtClean="0">
                <a:solidFill>
                  <a:schemeClr val="tx1"/>
                </a:solidFill>
                <a:cs typeface="Arial" charset="0"/>
              </a:rPr>
              <a:t>abnormalities </a:t>
            </a:r>
            <a:r>
              <a:rPr lang="en-US" sz="2500" b="0" dirty="0">
                <a:solidFill>
                  <a:schemeClr val="tx1"/>
                </a:solidFill>
                <a:cs typeface="Arial" charset="0"/>
              </a:rPr>
              <a:t>(particularly antithyroid antibodies) occur in about 25% of patients </a:t>
            </a:r>
            <a:r>
              <a:rPr lang="en-US" sz="2500" b="0" dirty="0" smtClean="0">
                <a:solidFill>
                  <a:schemeClr val="tx1"/>
                </a:solidFill>
                <a:cs typeface="Arial" charset="0"/>
              </a:rPr>
              <a:t>and </a:t>
            </a:r>
            <a:r>
              <a:rPr lang="en-US" sz="2500" b="0" dirty="0">
                <a:solidFill>
                  <a:schemeClr val="tx1"/>
                </a:solidFill>
                <a:cs typeface="Arial" charset="0"/>
              </a:rPr>
              <a:t>may be clinically evident </a:t>
            </a:r>
            <a:r>
              <a:rPr lang="en-US" sz="2500" b="0" dirty="0" smtClean="0">
                <a:solidFill>
                  <a:schemeClr val="tx1"/>
                </a:solidFill>
                <a:cs typeface="Arial" charset="0"/>
              </a:rPr>
              <a:t>hypothyroid</a:t>
            </a:r>
          </a:p>
          <a:p>
            <a:pPr marL="682625" lvl="1" indent="-341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Hashimoto </a:t>
            </a:r>
            <a:r>
              <a:rPr lang="en-US" sz="2200" dirty="0">
                <a:solidFill>
                  <a:schemeClr val="tx1"/>
                </a:solidFill>
                <a:cs typeface="Arial" charset="0"/>
              </a:rPr>
              <a:t>thyroiditis is frequently </a:t>
            </a: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found</a:t>
            </a:r>
            <a:r>
              <a:rPr lang="en-US" sz="2200" baseline="30000" dirty="0" smtClean="0">
                <a:solidFill>
                  <a:schemeClr val="tx1"/>
                </a:solidFill>
                <a:cs typeface="Arial" charset="0"/>
              </a:rPr>
              <a:t>c</a:t>
            </a:r>
            <a:endParaRPr lang="en-US" sz="2200" baseline="30000" dirty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648" y="6054299"/>
            <a:ext cx="760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none" dirty="0" smtClean="0">
                <a:latin typeface="+mj-lt"/>
                <a:cs typeface="Arial" charset="0"/>
              </a:rPr>
              <a:t>a. Kaplan AP. </a:t>
            </a:r>
            <a:r>
              <a:rPr lang="en-US" i="1" u="none" dirty="0">
                <a:latin typeface="+mj-lt"/>
                <a:cs typeface="Arial" charset="0"/>
              </a:rPr>
              <a:t>J Allergy Clin Immunol</a:t>
            </a:r>
            <a:r>
              <a:rPr lang="en-US" u="none" dirty="0">
                <a:latin typeface="+mj-lt"/>
                <a:cs typeface="Arial" charset="0"/>
              </a:rPr>
              <a:t>. </a:t>
            </a:r>
            <a:r>
              <a:rPr lang="en-US" u="none" dirty="0" smtClean="0">
                <a:latin typeface="+mj-lt"/>
                <a:cs typeface="Arial" charset="0"/>
              </a:rPr>
              <a:t>2004;114:465-474.</a:t>
            </a:r>
            <a:r>
              <a:rPr lang="en-US" u="none" baseline="30000" dirty="0" smtClean="0">
                <a:latin typeface="+mj-lt"/>
                <a:cs typeface="Arial" charset="0"/>
              </a:rPr>
              <a:t>[</a:t>
            </a:r>
            <a:r>
              <a:rPr lang="en-US" u="none" baseline="30000" dirty="0">
                <a:latin typeface="+mj-lt"/>
                <a:cs typeface="Arial" charset="0"/>
              </a:rPr>
              <a:t>5</a:t>
            </a:r>
            <a:r>
              <a:rPr lang="en-US" u="none" baseline="30000" dirty="0" smtClean="0">
                <a:latin typeface="+mj-lt"/>
                <a:cs typeface="Arial" charset="0"/>
              </a:rPr>
              <a:t>]</a:t>
            </a:r>
            <a:endParaRPr lang="en-US" u="none" baseline="30000" dirty="0">
              <a:latin typeface="+mj-lt"/>
              <a:cs typeface="Arial" charset="0"/>
            </a:endParaRPr>
          </a:p>
          <a:p>
            <a:r>
              <a:rPr lang="en-US" u="none" dirty="0" smtClean="0">
                <a:latin typeface="+mj-lt"/>
                <a:cs typeface="Arial" charset="0"/>
              </a:rPr>
              <a:t>b. Greaves MW. </a:t>
            </a:r>
            <a:r>
              <a:rPr lang="en-US" i="1" u="none" dirty="0">
                <a:latin typeface="+mj-lt"/>
                <a:cs typeface="Arial" charset="0"/>
              </a:rPr>
              <a:t>N Eng J Med</a:t>
            </a:r>
            <a:r>
              <a:rPr lang="en-US" u="none" dirty="0">
                <a:latin typeface="+mj-lt"/>
                <a:cs typeface="Arial" charset="0"/>
              </a:rPr>
              <a:t>. </a:t>
            </a:r>
            <a:r>
              <a:rPr lang="en-US" u="none" dirty="0" smtClean="0">
                <a:latin typeface="+mj-lt"/>
                <a:cs typeface="Arial" charset="0"/>
              </a:rPr>
              <a:t>1995;332:1767-1772.</a:t>
            </a:r>
            <a:r>
              <a:rPr lang="en-US" u="none" baseline="30000" dirty="0" smtClean="0">
                <a:latin typeface="+mj-lt"/>
                <a:cs typeface="Arial" charset="0"/>
              </a:rPr>
              <a:t>[6]</a:t>
            </a:r>
            <a:r>
              <a:rPr lang="en-US" u="none" dirty="0" smtClean="0">
                <a:latin typeface="+mj-lt"/>
                <a:cs typeface="Arial" charset="0"/>
              </a:rPr>
              <a:t> </a:t>
            </a:r>
          </a:p>
          <a:p>
            <a:r>
              <a:rPr lang="en-US" u="none" dirty="0" smtClean="0">
                <a:latin typeface="+mj-lt"/>
                <a:cs typeface="Arial" charset="0"/>
              </a:rPr>
              <a:t>c. Leznoff </a:t>
            </a:r>
            <a:r>
              <a:rPr lang="en-US" u="none" dirty="0">
                <a:latin typeface="+mj-lt"/>
                <a:cs typeface="Arial" charset="0"/>
              </a:rPr>
              <a:t>A, </a:t>
            </a:r>
            <a:r>
              <a:rPr lang="en-US" u="none" dirty="0" smtClean="0">
                <a:latin typeface="+mj-lt"/>
                <a:cs typeface="Arial" charset="0"/>
              </a:rPr>
              <a:t>Sussman GL. </a:t>
            </a:r>
            <a:r>
              <a:rPr lang="en-US" i="1" u="none" dirty="0">
                <a:latin typeface="+mj-lt"/>
                <a:cs typeface="Arial" charset="0"/>
              </a:rPr>
              <a:t>J Allergy Clin Immunol</a:t>
            </a:r>
            <a:r>
              <a:rPr lang="en-US" u="none" dirty="0">
                <a:latin typeface="+mj-lt"/>
                <a:cs typeface="Arial" charset="0"/>
              </a:rPr>
              <a:t>. 1989;84:66-71</a:t>
            </a:r>
            <a:r>
              <a:rPr lang="en-US" u="none" dirty="0" smtClean="0">
                <a:latin typeface="+mj-lt"/>
                <a:cs typeface="Arial" charset="0"/>
              </a:rPr>
              <a:t>.</a:t>
            </a:r>
            <a:r>
              <a:rPr lang="en-US" u="none" baseline="30000" dirty="0" smtClean="0">
                <a:latin typeface="+mj-lt"/>
                <a:cs typeface="Arial" charset="0"/>
              </a:rPr>
              <a:t>[</a:t>
            </a:r>
            <a:r>
              <a:rPr lang="en-US" u="none" baseline="30000" dirty="0">
                <a:latin typeface="+mj-lt"/>
                <a:cs typeface="Arial" charset="0"/>
              </a:rPr>
              <a:t>7</a:t>
            </a:r>
            <a:r>
              <a:rPr lang="en-US" u="none" baseline="30000" dirty="0" smtClean="0">
                <a:latin typeface="+mj-lt"/>
                <a:cs typeface="Arial" charset="0"/>
              </a:rPr>
              <a:t>]</a:t>
            </a:r>
            <a:endParaRPr lang="en-US" u="none" baseline="30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dscape Education 20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854"/>
      </a:accent1>
      <a:accent2>
        <a:srgbClr val="0A6FA7"/>
      </a:accent2>
      <a:accent3>
        <a:srgbClr val="444E54"/>
      </a:accent3>
      <a:accent4>
        <a:srgbClr val="345B0E"/>
      </a:accent4>
      <a:accent5>
        <a:srgbClr val="8E1400"/>
      </a:accent5>
      <a:accent6>
        <a:srgbClr val="000000"/>
      </a:accent6>
      <a:hlink>
        <a:srgbClr val="003854"/>
      </a:hlink>
      <a:folHlink>
        <a:srgbClr val="0A6F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DCE6FA"/>
        </a:dk2>
        <a:lt2>
          <a:srgbClr val="808080"/>
        </a:lt2>
        <a:accent1>
          <a:srgbClr val="FFFF66"/>
        </a:accent1>
        <a:accent2>
          <a:srgbClr val="66FF66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5CE75C"/>
        </a:accent6>
        <a:hlink>
          <a:srgbClr val="FF99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81C6"/>
        </a:dk2>
        <a:lt2>
          <a:srgbClr val="808080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00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18466</TotalTime>
  <Words>2175</Words>
  <Application>Microsoft Office PowerPoint</Application>
  <PresentationFormat>On-screen Show (4:3)</PresentationFormat>
  <Paragraphs>400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Chronic Idiopathic Urticaria:</vt:lpstr>
      <vt:lpstr>PowerPoint Presentation</vt:lpstr>
      <vt:lpstr>PowerPoint Presentation</vt:lpstr>
      <vt:lpstr>Characteristics of Physical Urticarias*</vt:lpstr>
      <vt:lpstr>Cold Urticaria</vt:lpstr>
      <vt:lpstr>PowerPoint Presentation</vt:lpstr>
      <vt:lpstr>Histamine Release in Cold Urticaria</vt:lpstr>
      <vt:lpstr>PowerPoint Presentation</vt:lpstr>
      <vt:lpstr>Recognized Associations With CIU</vt:lpstr>
      <vt:lpstr>PowerPoint Presentation</vt:lpstr>
      <vt:lpstr>PowerPoint Presentation</vt:lpstr>
      <vt:lpstr>PowerPoint Presentation</vt:lpstr>
      <vt:lpstr>ASST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for Efficacy in Treating Chronic Urticaria</vt:lpstr>
      <vt:lpstr>Effectiveness of Levocetirizine and Desloratadine* Given at Up to 4 Times† Conventional Doses for Difficult-to-treat Urticaria</vt:lpstr>
      <vt:lpstr>Cyclosporine</vt:lpstr>
      <vt:lpstr>Omalizumab Phase 3 Clinical Studies in Patients With CIU</vt:lpstr>
      <vt:lpstr>ASTERIA II  Omalizumab 150 and 300 mg for 12 Weeks Significantly Improved UAS7 and Hives Score vs Placebo</vt:lpstr>
      <vt:lpstr>ASTERIA II Omalizumab Increased the Proportion of Patients Who Were Well Controlled or Free of Itch and Hive</vt:lpstr>
      <vt:lpstr>GLACIAL Significant Improvements in UAS7 at Week 12 With Sustained Benefit at Week 24</vt:lpstr>
      <vt:lpstr>GLACIAL Omalizumab Increased the Proportion of Patients Well Controlled or Free of Itch and Hives</vt:lpstr>
      <vt:lpstr>PowerPoint Presentation</vt:lpstr>
      <vt:lpstr>PowerPoint Presentation</vt:lpstr>
      <vt:lpstr>PowerPoint Presentation</vt:lpstr>
      <vt:lpstr>Therapeutic Response</vt:lpstr>
      <vt:lpstr>Approaches to Consider When Antihistamines Fail</vt:lpstr>
      <vt:lpstr>PowerPoint Presentation</vt:lpstr>
      <vt:lpstr>Thank you for participating in this activity.</vt:lpstr>
    </vt:vector>
  </TitlesOfParts>
  <Company>Andy Arrow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Arrow</dc:creator>
  <cp:lastModifiedBy>SLS</cp:lastModifiedBy>
  <cp:revision>511</cp:revision>
  <dcterms:created xsi:type="dcterms:W3CDTF">2011-04-07T15:25:26Z</dcterms:created>
  <dcterms:modified xsi:type="dcterms:W3CDTF">2014-08-14T03:59:39Z</dcterms:modified>
</cp:coreProperties>
</file>